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9" r:id="rId2"/>
    <p:sldId id="405" r:id="rId3"/>
    <p:sldId id="406" r:id="rId4"/>
    <p:sldId id="407" r:id="rId5"/>
    <p:sldId id="408" r:id="rId6"/>
    <p:sldId id="409" r:id="rId7"/>
    <p:sldId id="410" r:id="rId8"/>
    <p:sldId id="412" r:id="rId9"/>
    <p:sldId id="392" r:id="rId10"/>
    <p:sldId id="260" r:id="rId11"/>
    <p:sldId id="311" r:id="rId12"/>
    <p:sldId id="312" r:id="rId13"/>
    <p:sldId id="313" r:id="rId14"/>
    <p:sldId id="357" r:id="rId15"/>
    <p:sldId id="359" r:id="rId16"/>
    <p:sldId id="360" r:id="rId17"/>
    <p:sldId id="387" r:id="rId18"/>
    <p:sldId id="382" r:id="rId19"/>
    <p:sldId id="388" r:id="rId20"/>
    <p:sldId id="389" r:id="rId21"/>
    <p:sldId id="390" r:id="rId22"/>
    <p:sldId id="391" r:id="rId23"/>
    <p:sldId id="403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2FF"/>
    <a:srgbClr val="00FF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4694"/>
  </p:normalViewPr>
  <p:slideViewPr>
    <p:cSldViewPr snapToGrid="0" snapToObjects="1">
      <p:cViewPr varScale="1">
        <p:scale>
          <a:sx n="59" d="100"/>
          <a:sy n="59" d="100"/>
        </p:scale>
        <p:origin x="704" y="44"/>
      </p:cViewPr>
      <p:guideLst/>
    </p:cSldViewPr>
  </p:slideViewPr>
  <p:notesTextViewPr>
    <p:cViewPr>
      <p:scale>
        <a:sx n="70" d="100"/>
        <a:sy n="7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BC0E-3D9E-AD47-A71F-225F1F3A3655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D56B20-EAE6-AD49-B531-D228C4479B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852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gb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D56B20-EAE6-AD49-B531-D228C4479B15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9074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3FE80-F007-0549-B04E-00A7E591F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412476"/>
            <a:ext cx="6685280" cy="1881863"/>
          </a:xfrm>
        </p:spPr>
        <p:txBody>
          <a:bodyPr anchor="b"/>
          <a:lstStyle>
            <a:lvl1pPr algn="l">
              <a:defRPr sz="6000" b="1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1A7B790-F972-BCB8-6F4A-CA14E6B6B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358782" y="247539"/>
            <a:ext cx="2363414" cy="78658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E51ED99-06D8-08E8-3419-762B0BE603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0316" y="1694325"/>
            <a:ext cx="5265683" cy="459095"/>
          </a:xfrm>
          <a:prstGeom prst="rect">
            <a:avLst/>
          </a:prstGeom>
        </p:spPr>
      </p:pic>
      <p:pic>
        <p:nvPicPr>
          <p:cNvPr id="11" name="图片 10" descr="卡通画&#10;&#10;描述已自动生成">
            <a:extLst>
              <a:ext uri="{FF2B5EF4-FFF2-40B4-BE49-F238E27FC236}">
                <a16:creationId xmlns:a16="http://schemas.microsoft.com/office/drawing/2014/main" id="{9E35002B-EC7A-FF51-E4D8-590DC6FFCF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2512" y="380497"/>
            <a:ext cx="1422619" cy="1710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51AF667-89E6-E14A-9C76-74C28E4E66A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24612" y="6461479"/>
            <a:ext cx="1922736" cy="187515"/>
          </a:xfrm>
          <a:prstGeom prst="rect">
            <a:avLst/>
          </a:prstGeom>
        </p:spPr>
      </p:pic>
      <p:pic>
        <p:nvPicPr>
          <p:cNvPr id="15" name="图片 14" descr="图片包含 图形用户界面&#10;&#10;描述已自动生成">
            <a:extLst>
              <a:ext uri="{FF2B5EF4-FFF2-40B4-BE49-F238E27FC236}">
                <a16:creationId xmlns:a16="http://schemas.microsoft.com/office/drawing/2014/main" id="{AA8CC907-6ED5-A6B4-2DC4-967D4D12705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991690" y="1595438"/>
            <a:ext cx="4921033" cy="406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23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0EF46-D5F3-264B-9C50-F96E90B5C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1183B1-DAD1-A84F-8827-571999DD1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DE549A-BDCA-3A41-8082-15AA423CA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10211C-0490-F047-8270-08CF89DE2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AD1EB6-34D9-4B4E-882E-5AAF7EE81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509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BD810C-2B70-AF46-960B-1C516278B1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08CE3B-62EF-7B41-959B-1FFB10C08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6938F5-095D-2240-9CAF-9DB95F44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F882B9-BA91-5A4A-AB28-538B73705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A61C61-3E97-664C-9434-B8DDE841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5126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679026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189208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817913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238600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2679403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背景图案&#10;&#10;描述已自动生成">
            <a:extLst>
              <a:ext uri="{FF2B5EF4-FFF2-40B4-BE49-F238E27FC236}">
                <a16:creationId xmlns:a16="http://schemas.microsoft.com/office/drawing/2014/main" id="{BF2E2924-6D73-5AE6-C683-206D2926C0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9822" t="33847" r="4821" b="16886"/>
          <a:stretch/>
        </p:blipFill>
        <p:spPr>
          <a:xfrm>
            <a:off x="10192075" y="5098594"/>
            <a:ext cx="1999925" cy="1567545"/>
          </a:xfrm>
          <a:prstGeom prst="rect">
            <a:avLst/>
          </a:prstGeom>
          <a:effectLst>
            <a:outerShdw blurRad="50800" dist="50800" dir="6600000" sx="1000" sy="1000" algn="ctr" rotWithShape="0">
              <a:srgbClr val="000000"/>
            </a:outerShdw>
            <a:reflection endPos="0" dist="50800" dir="5400000" sy="-100000" algn="bl" rotWithShape="0"/>
            <a:softEdge rad="673100"/>
          </a:effectLst>
        </p:spPr>
      </p:pic>
      <p:sp>
        <p:nvSpPr>
          <p:cNvPr id="10" name="标题 9">
            <a:extLst>
              <a:ext uri="{FF2B5EF4-FFF2-40B4-BE49-F238E27FC236}">
                <a16:creationId xmlns:a16="http://schemas.microsoft.com/office/drawing/2014/main" id="{E8DDF5BE-8BA2-7BD8-26E1-B540DE416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509" y="829582"/>
            <a:ext cx="10256519" cy="737961"/>
          </a:xfrm>
          <a:prstGeom prst="rect">
            <a:avLst/>
          </a:prstGeom>
        </p:spPr>
        <p:txBody>
          <a:bodyPr/>
          <a:lstStyle>
            <a:lvl1pPr>
              <a:defRPr kumimoji="1" lang="zh-CN" altLang="en-US" sz="4000" b="0" i="0" kern="1200" dirty="0">
                <a:solidFill>
                  <a:schemeClr val="bg1"/>
                </a:solidFill>
                <a:latin typeface="HarmonyOS Sans SC Medium" pitchFamily="2" charset="-122"/>
                <a:ea typeface="HarmonyOS Sans SC Medium" pitchFamily="2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1" name="图片 10" descr="形状, 圆圈&#10;&#10;描述已自动生成">
            <a:extLst>
              <a:ext uri="{FF2B5EF4-FFF2-40B4-BE49-F238E27FC236}">
                <a16:creationId xmlns:a16="http://schemas.microsoft.com/office/drawing/2014/main" id="{3E226485-581D-1B6A-C6D8-7E07AB47AA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2919" y="410125"/>
            <a:ext cx="624839" cy="624839"/>
          </a:xfrm>
          <a:prstGeom prst="rect">
            <a:avLst/>
          </a:prstGeom>
        </p:spPr>
      </p:pic>
      <p:pic>
        <p:nvPicPr>
          <p:cNvPr id="12" name="图片 11" descr="形状, 圆圈&#10;&#10;描述已自动生成">
            <a:extLst>
              <a:ext uri="{FF2B5EF4-FFF2-40B4-BE49-F238E27FC236}">
                <a16:creationId xmlns:a16="http://schemas.microsoft.com/office/drawing/2014/main" id="{3B8E353A-630A-1FF3-055A-F6C7F519749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8008" y="472412"/>
            <a:ext cx="1188720" cy="1188720"/>
          </a:xfrm>
          <a:prstGeom prst="rect">
            <a:avLst/>
          </a:prstGeom>
        </p:spPr>
      </p:pic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0272542E-2856-5937-BF7D-43432DA65E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48508" y="2018302"/>
            <a:ext cx="10256519" cy="45783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>
              <a:defRPr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2pPr>
            <a:lvl3pPr>
              <a:defRPr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3pPr>
            <a:lvl4pPr>
              <a:defRPr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4pPr>
            <a:lvl5pPr>
              <a:defRPr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8123963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E75CE-1932-724E-80C0-FAEB33FB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326339-EF9D-F445-B1D9-1E67239BB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41A103-E975-7049-A021-7291CD8BE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3A1269-8BA8-D746-98F9-CD6254EC9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176056-4DA2-2E4F-A681-8AB016B22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图片 7" descr="图标&#10;&#10;描述已自动生成">
            <a:extLst>
              <a:ext uri="{FF2B5EF4-FFF2-40B4-BE49-F238E27FC236}">
                <a16:creationId xmlns:a16="http://schemas.microsoft.com/office/drawing/2014/main" id="{1110583F-9F3B-706C-B3C8-B065A90EFF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91" y="754856"/>
            <a:ext cx="5461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85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B0E8CF-8957-BA41-93F5-A7432EB02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0FDA73-E3E1-7D4A-93DD-F795B97AB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005A51-588C-FD41-BE26-11B5455C9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9D4BEC-04F2-0545-8673-9CABEEA41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31CA31-82E8-8D47-8E27-FB56D9903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0852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C3F3F6-92DC-F048-B129-77967C741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F13D74-A128-F246-A2C3-FA3BD5269C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EA059B-890E-A145-B88D-F6B9D1240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81BCB7-9F42-BF4C-BABD-5E56F2E83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76A82C-851D-1B4B-A734-FD05DAF3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5B2885-4F24-D94A-8A97-391BC519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600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019E4E-46B5-3B45-8DA4-D1D34B08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1A9633-FA0D-B44B-A177-A2CBE220A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C6536C-6536-6040-9D60-F6D276B70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3EBC514-62AE-0447-84DF-AB11DB2C4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AF9E8A-0D96-3249-9355-ABF0602D6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1B85C5D-ADC9-0144-BE92-FDC350286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5904610-EEE0-3A4C-A141-9856787E3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E5AE534-B270-E94E-ADC3-71B95CD01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2903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6828D-C7FA-6D44-8091-37E869387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B66CA88-8A7E-7049-9D5E-9418803FD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0A43C4-786D-1041-B770-CB0B2C795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2B44DB-3556-7F47-A1AF-47FCEB74C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3968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62A8D6D-9947-974A-96CE-1AB8A1A42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1238C9-9B18-C54A-A670-4F1F89DB1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D2E43D-2F7B-8442-BC3E-04F2BD55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1984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0EE50-AA0C-1C4D-89F2-E5E7222C9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EC1718-1B85-8C41-9056-80B26F8F1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91A487-E135-3E40-82B2-2AB952CC0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A29C69-81B1-B540-884E-55FB474B0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4EFF6D-063D-2246-B9CE-EF8FABB4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C1A372-1EEA-3E43-8EFF-2D7EE85AB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03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39EC9B-407C-504F-BF6B-0D8911518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4DAF8F-1350-2342-BB8B-7FA3B67E62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F0B8C0-F262-A143-9821-1B46872BF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5EFAE1-7081-3C48-9A37-AADA14DC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CD4C2C-E379-B54F-86B5-F4B9DB4CB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835633-04C4-EC4A-99B9-C1F5240C2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1240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&#10;&#10;低可信度描述已自动生成">
            <a:extLst>
              <a:ext uri="{FF2B5EF4-FFF2-40B4-BE49-F238E27FC236}">
                <a16:creationId xmlns:a16="http://schemas.microsoft.com/office/drawing/2014/main" id="{8B360BF0-E85A-3123-FE57-428861D555B0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</p:pic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97A6F01-3646-134B-9875-7EDD795E5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8E77E2-C9AC-8547-BD61-8980F6514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BA9883-2DF6-1B4E-9229-BA94F1192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DEA61-FD7F-7E42-8996-47F2197A2754}" type="datetimeFigureOut">
              <a:rPr kumimoji="1" lang="zh-CN" altLang="en-US" smtClean="0"/>
              <a:t>2024/7/31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6B74DE-6864-C442-A2D2-9F56667D2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F89B61-871D-C24A-953F-6031457400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5D15618-98B1-AA4F-90ED-DECD0C962F51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10329908" y="451662"/>
            <a:ext cx="1517440" cy="1460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92E9478-BB68-576A-51E5-0F174F577C0F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rcRect/>
          <a:stretch/>
        </p:blipFill>
        <p:spPr>
          <a:xfrm>
            <a:off x="10023182" y="6215377"/>
            <a:ext cx="1719992" cy="57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99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CC76EB-C3F7-50E0-0A65-1319D8C14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242458"/>
            <a:ext cx="6685280" cy="2051882"/>
          </a:xfrm>
        </p:spPr>
        <p:txBody>
          <a:bodyPr>
            <a:normAutofit/>
          </a:bodyPr>
          <a:lstStyle/>
          <a:p>
            <a:r>
              <a:rPr lang="en-US" altLang="zh-CN" sz="6000" dirty="0">
                <a:solidFill>
                  <a:schemeClr val="bg1"/>
                </a:solidFill>
              </a:rPr>
              <a:t>2024</a:t>
            </a:r>
            <a:r>
              <a:rPr lang="zh-CN" altLang="en-US" sz="6000" dirty="0">
                <a:solidFill>
                  <a:schemeClr val="bg1"/>
                </a:solidFill>
              </a:rPr>
              <a:t>牛客</a:t>
            </a:r>
            <a:r>
              <a:rPr lang="zh-CN" altLang="en-US" dirty="0"/>
              <a:t>暑假</a:t>
            </a:r>
            <a:br>
              <a:rPr lang="en-US" altLang="zh-CN" sz="6000" dirty="0">
                <a:solidFill>
                  <a:schemeClr val="bg1"/>
                </a:solidFill>
                <a:latin typeface="HarmonyOS Sans SC Light" pitchFamily="2" charset="-122"/>
                <a:ea typeface="HarmonyOS Sans SC Light" pitchFamily="2" charset="-122"/>
              </a:rPr>
            </a:br>
            <a:r>
              <a:rPr lang="zh-CN" altLang="en-US" sz="7200" b="1" dirty="0">
                <a:solidFill>
                  <a:schemeClr val="bg1"/>
                </a:solidFill>
              </a:rPr>
              <a:t>多校</a:t>
            </a:r>
            <a:r>
              <a:rPr lang="en-US" altLang="zh-CN" sz="7200" b="1" dirty="0">
                <a:solidFill>
                  <a:schemeClr val="bg1"/>
                </a:solidFill>
              </a:rPr>
              <a:t>——</a:t>
            </a:r>
            <a:r>
              <a:rPr lang="zh-CN" altLang="en-US" sz="7200" b="1" dirty="0">
                <a:solidFill>
                  <a:schemeClr val="bg1"/>
                </a:solidFill>
              </a:rPr>
              <a:t>第五场</a:t>
            </a:r>
            <a:endParaRPr lang="zh-CN" altLang="en-US" dirty="0"/>
          </a:p>
        </p:txBody>
      </p:sp>
      <p:sp>
        <p:nvSpPr>
          <p:cNvPr id="16" name="圆角矩形 32">
            <a:extLst>
              <a:ext uri="{FF2B5EF4-FFF2-40B4-BE49-F238E27FC236}">
                <a16:creationId xmlns:a16="http://schemas.microsoft.com/office/drawing/2014/main" id="{2B62A56C-133E-BF0A-D1EE-C41E6877B0AA}"/>
              </a:ext>
            </a:extLst>
          </p:cNvPr>
          <p:cNvSpPr/>
          <p:nvPr/>
        </p:nvSpPr>
        <p:spPr>
          <a:xfrm>
            <a:off x="1807223" y="4460065"/>
            <a:ext cx="1926578" cy="613460"/>
          </a:xfrm>
          <a:prstGeom prst="round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chemeClr val="bg2">
                    <a:lumMod val="25000"/>
                  </a:schemeClr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邓丝雨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C8E3EC-1FC7-6F35-C413-58E88C031614}"/>
              </a:ext>
            </a:extLst>
          </p:cNvPr>
          <p:cNvSpPr txBox="1"/>
          <p:nvPr/>
        </p:nvSpPr>
        <p:spPr>
          <a:xfrm>
            <a:off x="533399" y="5868182"/>
            <a:ext cx="7772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讲题顺序：</a:t>
            </a:r>
            <a:r>
              <a:rPr lang="en-US" altLang="zh-CN" sz="2800" dirty="0" err="1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eblhk</a:t>
            </a:r>
            <a:r>
              <a:rPr lang="en-US" altLang="zh-CN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(c)    </a:t>
            </a:r>
            <a:r>
              <a:rPr lang="zh-CN" altLang="en-US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和几个额外的题</a:t>
            </a:r>
          </a:p>
        </p:txBody>
      </p:sp>
    </p:spTree>
    <p:extLst>
      <p:ext uri="{BB962C8B-B14F-4D97-AF65-F5344CB8AC3E}">
        <p14:creationId xmlns:p14="http://schemas.microsoft.com/office/powerpoint/2010/main" val="1046519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08CC10-775E-ACE8-A142-04A1D6FF1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</a:t>
            </a:r>
            <a:r>
              <a:rPr lang="en-US" altLang="zh-CN" dirty="0"/>
              <a:t>2</a:t>
            </a:r>
            <a:r>
              <a:rPr lang="zh-CN" altLang="en-US" dirty="0"/>
              <a:t>：</a:t>
            </a:r>
            <a:r>
              <a:rPr lang="en-US" altLang="zh-CN" dirty="0"/>
              <a:t> NC17621</a:t>
            </a:r>
            <a:r>
              <a:rPr lang="zh-CN" altLang="en-US" dirty="0"/>
              <a:t>管道取珠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2DEBF1-3A14-FB12-D0EA-2FE7F798E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96204"/>
          </a:xfrm>
        </p:spPr>
        <p:txBody>
          <a:bodyPr/>
          <a:lstStyle/>
          <a:p>
            <a:r>
              <a:rPr lang="zh-CN" altLang="en-US" dirty="0"/>
              <a:t>管道取珠是小</a:t>
            </a:r>
            <a:r>
              <a:rPr lang="en-US" altLang="zh-CN" dirty="0"/>
              <a:t>X</a:t>
            </a:r>
            <a:r>
              <a:rPr lang="zh-CN" altLang="en-US" dirty="0"/>
              <a:t>很喜欢的一款游戏。在本题中，我们将考虑该游戏的一个简单改版。游戏画面如图</a:t>
            </a:r>
            <a:r>
              <a:rPr lang="en-US" altLang="zh-CN" dirty="0"/>
              <a:t>1</a:t>
            </a:r>
            <a:r>
              <a:rPr lang="zh-CN" altLang="en-US" dirty="0"/>
              <a:t>所示：</a:t>
            </a:r>
          </a:p>
          <a:p>
            <a:r>
              <a:rPr lang="zh-CN" altLang="en-US" sz="2800" dirty="0"/>
              <a:t>游戏初始时，左侧上下两个管道分别有一定数量的小球（有深色球和浅色球两种类型），而右侧输出管道为空。每一次操作，可以从左侧选择一个管道，并将该管道中最右侧的球推入右边输出管道。</a:t>
            </a:r>
          </a:p>
          <a:p>
            <a:r>
              <a:rPr lang="zh-CN" altLang="en-US" sz="2800" dirty="0"/>
              <a:t>例如，我们首先从下管道中移一个球到输出管道中，将得到图</a:t>
            </a:r>
            <a:r>
              <a:rPr lang="en-US" altLang="zh-CN" sz="2800" dirty="0"/>
              <a:t>2</a:t>
            </a:r>
            <a:r>
              <a:rPr lang="zh-CN" altLang="en-US" sz="2800" dirty="0"/>
              <a:t>所示的情况。</a:t>
            </a:r>
            <a:endParaRPr lang="zh-CN" altLang="en-U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D8F4923-3E3D-41F6-B1BC-84D9D5326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448" y="5461608"/>
            <a:ext cx="4143923" cy="1100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69D04A9A-1826-4C04-AE9A-1BE599A1E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251" y="5416797"/>
            <a:ext cx="3640864" cy="1190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78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1273ECB1-AEA7-1915-AB17-E56616736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31EAF0-5A2B-4452-AE41-8A1FB14EA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74432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假设上管道中有</a:t>
            </a:r>
            <a:r>
              <a:rPr lang="en-US" altLang="zh-CN" dirty="0"/>
              <a:t>n</a:t>
            </a:r>
            <a:r>
              <a:rPr lang="zh-CN" altLang="en-US" dirty="0"/>
              <a:t>个球</a:t>
            </a:r>
            <a:r>
              <a:rPr lang="en-US" altLang="zh-CN" dirty="0"/>
              <a:t>,</a:t>
            </a:r>
            <a:r>
              <a:rPr lang="zh-CN" altLang="en-US" dirty="0"/>
              <a:t>下管道中有</a:t>
            </a:r>
            <a:r>
              <a:rPr lang="en-US" altLang="zh-CN" dirty="0"/>
              <a:t>m</a:t>
            </a:r>
            <a:r>
              <a:rPr lang="zh-CN" altLang="en-US" dirty="0"/>
              <a:t>个球，则整个游戏过程需要进行</a:t>
            </a:r>
            <a:r>
              <a:rPr lang="en-US" altLang="zh-CN" dirty="0" err="1"/>
              <a:t>n+m</a:t>
            </a:r>
            <a:r>
              <a:rPr lang="zh-CN" altLang="en-US" dirty="0"/>
              <a:t>次操作，即将所有左侧管道中的球移入输出管道。最终</a:t>
            </a:r>
            <a:r>
              <a:rPr lang="en-US" altLang="zh-CN" dirty="0"/>
              <a:t>n +m</a:t>
            </a:r>
            <a:r>
              <a:rPr lang="zh-CN" altLang="en-US" dirty="0"/>
              <a:t>个球在输出管道中从右到左形成输出序列。</a:t>
            </a:r>
          </a:p>
          <a:p>
            <a:r>
              <a:rPr lang="zh-CN" altLang="en-US" dirty="0"/>
              <a:t>爱好数学的小</a:t>
            </a:r>
            <a:r>
              <a:rPr lang="en-US" altLang="zh-CN" dirty="0"/>
              <a:t>X</a:t>
            </a:r>
            <a:r>
              <a:rPr lang="zh-CN" altLang="en-US" dirty="0"/>
              <a:t>知道，他共有</a:t>
            </a:r>
            <a:r>
              <a:rPr lang="en-US" altLang="zh-CN" dirty="0"/>
              <a:t>C(</a:t>
            </a:r>
            <a:r>
              <a:rPr lang="en-US" altLang="zh-CN" dirty="0" err="1"/>
              <a:t>n+m</a:t>
            </a:r>
            <a:r>
              <a:rPr lang="en-US" altLang="zh-CN" dirty="0"/>
              <a:t>, n)</a:t>
            </a:r>
            <a:r>
              <a:rPr lang="zh-CN" altLang="en-US" dirty="0"/>
              <a:t>种不同的操作方式，而不同的操作方式可能导致相同的输出序列。举个例子，对于图</a:t>
            </a:r>
            <a:r>
              <a:rPr lang="en-US" altLang="zh-CN" dirty="0"/>
              <a:t>3</a:t>
            </a:r>
            <a:r>
              <a:rPr lang="zh-CN" altLang="en-US" dirty="0"/>
              <a:t>所示的游戏情形：</a:t>
            </a:r>
          </a:p>
          <a:p>
            <a:r>
              <a:rPr lang="zh-CN" altLang="en-US" dirty="0"/>
              <a:t>我们用</a:t>
            </a:r>
            <a:r>
              <a:rPr lang="en-US" altLang="zh-CN" dirty="0"/>
              <a:t>A</a:t>
            </a:r>
            <a:r>
              <a:rPr lang="zh-CN" altLang="en-US" dirty="0"/>
              <a:t>表示浅色球，</a:t>
            </a:r>
            <a:r>
              <a:rPr lang="en-US" altLang="zh-CN" dirty="0"/>
              <a:t>B</a:t>
            </a:r>
            <a:r>
              <a:rPr lang="zh-CN" altLang="en-US" dirty="0"/>
              <a:t>表示深色球。并设移动上管道右侧球的操作为</a:t>
            </a:r>
            <a:r>
              <a:rPr lang="en-US" altLang="zh-CN" dirty="0"/>
              <a:t>U,</a:t>
            </a:r>
            <a:r>
              <a:rPr lang="zh-CN" altLang="en-US" dirty="0"/>
              <a:t>移动下管道右侧球的操作为</a:t>
            </a:r>
            <a:r>
              <a:rPr lang="en-US" altLang="zh-CN" dirty="0"/>
              <a:t>D</a:t>
            </a:r>
            <a:r>
              <a:rPr lang="zh-CN" altLang="en-US" dirty="0"/>
              <a:t>，则共有</a:t>
            </a:r>
            <a:r>
              <a:rPr lang="en-US" altLang="zh-CN" dirty="0"/>
              <a:t>C(2+1,1)=3</a:t>
            </a:r>
            <a:r>
              <a:rPr lang="zh-CN" altLang="en-US" dirty="0"/>
              <a:t>种不同的操作方式</a:t>
            </a:r>
            <a:r>
              <a:rPr lang="en-US" altLang="zh-CN" dirty="0"/>
              <a:t>,</a:t>
            </a:r>
            <a:r>
              <a:rPr lang="zh-CN" altLang="en-US" dirty="0"/>
              <a:t>分别为</a:t>
            </a:r>
            <a:r>
              <a:rPr lang="en-US" altLang="zh-CN" dirty="0"/>
              <a:t>UUD, UDU, DUU</a:t>
            </a:r>
            <a:r>
              <a:rPr lang="zh-CN" altLang="en-US" dirty="0"/>
              <a:t>；最终在输出管道中形成的输出序列（从右到左）分别为</a:t>
            </a:r>
            <a:r>
              <a:rPr lang="en-US" altLang="zh-CN" dirty="0"/>
              <a:t>BAB</a:t>
            </a:r>
            <a:r>
              <a:rPr lang="zh-CN" altLang="en-US" dirty="0"/>
              <a:t>，</a:t>
            </a:r>
            <a:r>
              <a:rPr lang="en-US" altLang="zh-CN" dirty="0"/>
              <a:t>BBA</a:t>
            </a:r>
            <a:r>
              <a:rPr lang="zh-CN" altLang="en-US" dirty="0"/>
              <a:t>，</a:t>
            </a:r>
            <a:r>
              <a:rPr lang="en-US" altLang="zh-CN" dirty="0"/>
              <a:t>BBA</a:t>
            </a:r>
            <a:r>
              <a:rPr lang="zh-CN" altLang="en-US" dirty="0"/>
              <a:t>。可以发现后两种操作方式将得到同样的输出序列。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A53A277-CBE7-4063-B2DF-B3AA3D689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345" y="5486722"/>
            <a:ext cx="6167336" cy="1284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769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F81467-9CF2-455A-A113-A8243CEE6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54202E5B-6B2D-4394-AA4F-F9D0EF2128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假设最终可能产生的不同种类的输出序列共有</a:t>
                </a:r>
                <a:r>
                  <a:rPr lang="en-US" altLang="zh-CN" dirty="0"/>
                  <a:t>K</a:t>
                </a:r>
                <a:r>
                  <a:rPr lang="zh-CN" altLang="en-US" dirty="0"/>
                  <a:t>种，其中第</a:t>
                </a:r>
                <a:r>
                  <a:rPr lang="en-US" altLang="zh-CN" dirty="0" err="1"/>
                  <a:t>i</a:t>
                </a:r>
                <a:r>
                  <a:rPr lang="zh-CN" altLang="en-US" dirty="0"/>
                  <a:t>种输出序列的产生方式</a:t>
                </a:r>
                <a:r>
                  <a:rPr lang="en-US" altLang="zh-CN" dirty="0"/>
                  <a:t>(</a:t>
                </a:r>
                <a:r>
                  <a:rPr lang="zh-CN" altLang="en-US" dirty="0"/>
                  <a:t>即不同的操作方式数目</a:t>
                </a:r>
                <a:r>
                  <a:rPr lang="en-US" altLang="zh-CN" dirty="0"/>
                  <a:t>)</a:t>
                </a:r>
                <a:r>
                  <a:rPr lang="zh-CN" altLang="en-US" dirty="0"/>
                  <a:t>有</a:t>
                </a:r>
                <a:r>
                  <a:rPr lang="en-US" altLang="zh-CN" dirty="0"/>
                  <a:t>ai</a:t>
                </a:r>
                <a:r>
                  <a:rPr lang="zh-CN" altLang="en-US" dirty="0"/>
                  <a:t>个。聪明的小</a:t>
                </a:r>
                <a:r>
                  <a:rPr lang="en-US" altLang="zh-CN" dirty="0"/>
                  <a:t>X</a:t>
                </a:r>
                <a:r>
                  <a:rPr lang="zh-CN" altLang="en-US" dirty="0"/>
                  <a:t>早已知道</a:t>
                </a:r>
                <a:endParaRPr lang="en-US" altLang="zh-CN" dirty="0"/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zh-CN" alt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k</m:t>
                        </m:r>
                      </m:sup>
                      <m:e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  <m:t>a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i</m:t>
                            </m:r>
                          </m:sub>
                        </m:sSub>
                      </m:e>
                    </m:nary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m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</m:sSubSup>
                  </m:oMath>
                </a14:m>
                <a:endParaRPr lang="en-US" altLang="zh-CN" dirty="0"/>
              </a:p>
              <a:p>
                <a:r>
                  <a:rPr lang="zh-CN" altLang="en-US" dirty="0"/>
                  <a:t>因此，小</a:t>
                </a:r>
                <a:r>
                  <a:rPr lang="en-US" altLang="zh-CN" dirty="0"/>
                  <a:t>X</a:t>
                </a:r>
                <a:r>
                  <a:rPr lang="zh-CN" altLang="en-US" dirty="0"/>
                  <a:t>希望计算得到：</a:t>
                </a:r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  <m:e>
                        <m:sSup>
                          <m:sSupPr>
                            <m:ctrlPr>
                              <a:rPr lang="en-US" altLang="zh-CN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altLang="zh-CN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a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i</m:t>
                                </m:r>
                              </m:sub>
                            </m:sSub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altLang="zh-CN" dirty="0"/>
              </a:p>
              <a:p>
                <a:r>
                  <a:rPr lang="zh-CN" altLang="en-US" dirty="0"/>
                  <a:t>你能帮助他计算这个值么？由于这个值可能很大，因此只需要输出该值对</a:t>
                </a:r>
                <a:r>
                  <a:rPr lang="en-US" altLang="zh-CN" dirty="0"/>
                  <a:t>1024523</a:t>
                </a:r>
                <a:r>
                  <a:rPr lang="zh-CN" altLang="en-US" dirty="0"/>
                  <a:t>的取模即可</a:t>
                </a:r>
                <a:r>
                  <a:rPr lang="en-US" altLang="zh-CN" dirty="0"/>
                  <a:t>(</a:t>
                </a:r>
                <a:r>
                  <a:rPr lang="zh-CN" altLang="en-US" dirty="0"/>
                  <a:t>即除以</a:t>
                </a:r>
                <a:r>
                  <a:rPr lang="en-US" altLang="zh-CN" dirty="0"/>
                  <a:t>1024523</a:t>
                </a:r>
                <a:r>
                  <a:rPr lang="zh-CN" altLang="en-US" dirty="0"/>
                  <a:t>的余数</a:t>
                </a:r>
                <a:r>
                  <a:rPr lang="en-US" altLang="zh-CN" dirty="0"/>
                  <a:t>)</a:t>
                </a:r>
                <a:r>
                  <a:rPr lang="zh-CN" altLang="en-US" dirty="0"/>
                  <a:t>。</a:t>
                </a:r>
              </a:p>
              <a:p>
                <a:endParaRPr lang="zh-CN" altLang="en-US" dirty="0"/>
              </a:p>
            </p:txBody>
          </p:sp>
        </mc:Choice>
        <mc:Fallback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54202E5B-6B2D-4394-AA4F-F9D0EF2128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7782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3083A-B5AC-482E-AA0D-C1582C0C3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NC17621</a:t>
            </a:r>
            <a:r>
              <a:rPr lang="zh-CN" altLang="en-US" dirty="0"/>
              <a:t>管道取珠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66DF76A6-3B9C-4E1F-8D88-897DC68F5E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  <m:e>
                        <m:sSup>
                          <m:sSupPr>
                            <m:ctrlPr>
                              <a:rPr lang="en-US" altLang="zh-CN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altLang="zh-CN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a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i</m:t>
                                </m:r>
                              </m:sub>
                            </m:sSub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r>
                  <a:rPr lang="zh-CN" altLang="en-US" dirty="0"/>
                  <a:t>表示的是什么？</a:t>
                </a:r>
                <a:endParaRPr lang="en-US" altLang="zh-CN" dirty="0"/>
              </a:p>
              <a:p>
                <a:r>
                  <a:rPr lang="zh-CN" altLang="en-US" dirty="0"/>
                  <a:t>表示如果果有两个一模一样的装置同时进行取珠子的操作，这两个装置取得相同的序列的方案数有多少。</a:t>
                </a:r>
                <a:endParaRPr lang="en-US" altLang="zh-CN" dirty="0"/>
              </a:p>
            </p:txBody>
          </p:sp>
        </mc:Choice>
        <mc:Fallback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66DF76A6-3B9C-4E1F-8D88-897DC68F5E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8477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211485-E577-4FA3-8E49-A6D3423C7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</a:t>
            </a:r>
            <a:r>
              <a:rPr lang="en-US" altLang="zh-CN" dirty="0"/>
              <a:t>3</a:t>
            </a:r>
            <a:r>
              <a:rPr lang="zh-CN" altLang="en-US" dirty="0"/>
              <a:t>：</a:t>
            </a:r>
            <a:r>
              <a:rPr lang="en-US" altLang="zh-CN" dirty="0"/>
              <a:t>NC210732 </a:t>
            </a:r>
            <a:r>
              <a:rPr lang="zh-CN" altLang="en-US" dirty="0"/>
              <a:t>灯谜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E07E93-B9A8-4A15-AC9F-88B020ED7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吉吉国王在探险的时候发现了一个奇怪的游戏，这个游戏有</a:t>
            </a:r>
            <a:r>
              <a:rPr lang="en-US" altLang="zh-CN" dirty="0"/>
              <a:t>n</a:t>
            </a:r>
            <a:r>
              <a:rPr lang="zh-CN" altLang="en-US" dirty="0"/>
              <a:t>盏灯，每盏灯刚开始都是熄灭的。有灯那么必然就有开关，吉吉国王在另外一侧发现了</a:t>
            </a:r>
            <a:r>
              <a:rPr lang="en-US" altLang="zh-CN" dirty="0"/>
              <a:t>m</a:t>
            </a:r>
            <a:r>
              <a:rPr lang="zh-CN" altLang="en-US" dirty="0"/>
              <a:t>个开关，对于每个开关，都控制着一定数量的灯。对于每个开关，吉吉国王可以选择按一下，或者不按，每次按下，这个开关都会让其控制的灯的状态取反。</a:t>
            </a:r>
            <a:br>
              <a:rPr lang="zh-CN" altLang="en-US" dirty="0"/>
            </a:br>
            <a:r>
              <a:rPr lang="zh-CN" altLang="en-US" dirty="0"/>
              <a:t>设</a:t>
            </a:r>
            <a:r>
              <a:rPr lang="en-US" altLang="zh-CN" dirty="0"/>
              <a:t>xxx</a:t>
            </a:r>
            <a:r>
              <a:rPr lang="zh-CN" altLang="en-US" dirty="0"/>
              <a:t>是最后亮着的灯的个数，现在需要求</a:t>
            </a:r>
            <a:r>
              <a:rPr lang="en-US" altLang="zh-CN" dirty="0"/>
              <a:t>E(x^3)2^m</a:t>
            </a:r>
            <a:r>
              <a:rPr lang="zh-CN" altLang="en-US" dirty="0"/>
              <a:t>的值，</a:t>
            </a:r>
            <a:r>
              <a:rPr lang="en-US" altLang="zh-CN" dirty="0"/>
              <a:t>E</a:t>
            </a:r>
            <a:r>
              <a:rPr lang="zh-CN" altLang="en-US" dirty="0"/>
              <a:t>表示取期望。只需要输出在模</a:t>
            </a:r>
            <a:r>
              <a:rPr lang="en-US" altLang="zh-CN" dirty="0"/>
              <a:t>1e9+7</a:t>
            </a:r>
            <a:r>
              <a:rPr lang="zh-CN" altLang="en-US" dirty="0"/>
              <a:t>意义下的答案。</a:t>
            </a:r>
            <a:endParaRPr lang="en-US" altLang="zh-CN" dirty="0"/>
          </a:p>
          <a:p>
            <a:r>
              <a:rPr lang="en-US" altLang="zh-CN" dirty="0"/>
              <a:t>(</a:t>
            </a:r>
            <a:r>
              <a:rPr lang="en-US" altLang="zh-CN" dirty="0" err="1"/>
              <a:t>n,m</a:t>
            </a:r>
            <a:r>
              <a:rPr lang="en-US" altLang="zh-CN" dirty="0"/>
              <a:t> &lt;=50)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76172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6BAC18-99C1-464F-B3EC-BDF0B3F18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F3887B09-46AA-4D5C-835D-098F464175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𝑬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𝟑</m:t>
                        </m:r>
                      </m:sup>
                    </m:sSup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)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𝒎</m:t>
                        </m:r>
                      </m:sup>
                    </m:sSup>
                  </m:oMath>
                </a14:m>
                <a:r>
                  <a:rPr lang="en-US" altLang="zh-CN" dirty="0"/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1" i="1" smtClean="0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en-US" altLang="zh-CN" b="1" i="1" smtClean="0">
                                <a:latin typeface="Cambria Math" panose="02040503050406030204" pitchFamily="18" charset="0"/>
                              </a:rPr>
                              <m:t>𝟑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altLang="zh-CN" dirty="0"/>
                  <a:t>                     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1" i="1" smtClean="0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en-US" altLang="zh-CN" b="1" i="1" smtClean="0">
                                <a:latin typeface="Cambria Math" panose="02040503050406030204" pitchFamily="18" charset="0"/>
                              </a:rPr>
                              <m:t>𝟑</m:t>
                            </m:r>
                          </m:sup>
                        </m:sSup>
                      </m:e>
                    </m:nary>
                  </m:oMath>
                </a14:m>
                <a:r>
                  <a:rPr lang="zh-CN" altLang="en-US" dirty="0"/>
                  <a:t>是什么呀？</a:t>
                </a:r>
                <a:endParaRPr lang="en-US" altLang="zh-CN" dirty="0"/>
              </a:p>
              <a:p>
                <a:r>
                  <a:rPr lang="zh-CN" altLang="en-US" dirty="0"/>
                  <a:t>令</a:t>
                </a:r>
                <a:r>
                  <a:rPr lang="en-US" altLang="zh-CN" dirty="0"/>
                  <a:t>X=</a:t>
                </a:r>
                <a:r>
                  <a:rPr lang="zh-CN" altLang="en-US" dirty="0"/>
                  <a:t>（</a:t>
                </a:r>
                <a:r>
                  <a:rPr lang="en-US" altLang="zh-CN" dirty="0"/>
                  <a:t>x1+x2+x3...</a:t>
                </a:r>
                <a:r>
                  <a:rPr lang="en-US" altLang="zh-CN" dirty="0" err="1"/>
                  <a:t>xn</a:t>
                </a:r>
                <a:r>
                  <a:rPr lang="en-US" altLang="zh-CN" dirty="0"/>
                  <a:t>)</a:t>
                </a:r>
                <a:r>
                  <a:rPr lang="zh-CN" altLang="en-US" dirty="0"/>
                  <a:t>，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是第</a:t>
                </a:r>
                <a:r>
                  <a:rPr lang="en-US" altLang="zh-CN" dirty="0" err="1"/>
                  <a:t>i</a:t>
                </a:r>
                <a:r>
                  <a:rPr lang="zh-CN" altLang="en-US" dirty="0"/>
                  <a:t>个灯的开闭情况，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</m:sup>
                    </m:sSup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dirty="0"/>
                  <a:t>=</a:t>
                </a:r>
                <a:r>
                  <a:rPr lang="zh-CN" altLang="en-US" dirty="0"/>
                  <a:t>（</a:t>
                </a:r>
                <a:r>
                  <a:rPr lang="en-US" altLang="zh-CN" dirty="0"/>
                  <a:t>x1+x2+x3...</a:t>
                </a:r>
                <a:r>
                  <a:rPr lang="en-US" altLang="zh-CN" dirty="0" err="1"/>
                  <a:t>xn</a:t>
                </a:r>
                <a:r>
                  <a:rPr lang="en-US" altLang="zh-CN" dirty="0"/>
                  <a:t>)^3</a:t>
                </a:r>
              </a:p>
              <a:p>
                <a:r>
                  <a:rPr lang="zh-CN" altLang="en-US" dirty="0"/>
                  <a:t>对于任意三个灯</a:t>
                </a:r>
                <a:r>
                  <a:rPr lang="en-US" altLang="zh-CN" dirty="0"/>
                  <a:t>Xi, </a:t>
                </a:r>
                <a:r>
                  <a:rPr lang="en-US" altLang="zh-CN" dirty="0" err="1"/>
                  <a:t>Xj</a:t>
                </a:r>
                <a:r>
                  <a:rPr lang="en-US" altLang="zh-CN" dirty="0"/>
                  <a:t>, </a:t>
                </a:r>
                <a:r>
                  <a:rPr lang="en-US" altLang="zh-CN" dirty="0" err="1"/>
                  <a:t>Xk</a:t>
                </a:r>
                <a:r>
                  <a:rPr lang="zh-CN" altLang="en-US" dirty="0"/>
                  <a:t>，他们都亮着的时候会给答案贡献一个</a:t>
                </a:r>
                <a:r>
                  <a:rPr lang="en-US" altLang="zh-CN" dirty="0"/>
                  <a:t>1</a:t>
                </a:r>
              </a:p>
              <a:p>
                <a:r>
                  <a:rPr lang="zh-CN" altLang="en-US" dirty="0"/>
                  <a:t>枚举</a:t>
                </a:r>
                <a:r>
                  <a:rPr lang="en-US" altLang="zh-CN" dirty="0"/>
                  <a:t>Xi, </a:t>
                </a:r>
                <a:r>
                  <a:rPr lang="en-US" altLang="zh-CN" dirty="0" err="1"/>
                  <a:t>Xj</a:t>
                </a:r>
                <a:r>
                  <a:rPr lang="en-US" altLang="zh-CN" dirty="0"/>
                  <a:t>, </a:t>
                </a:r>
                <a:r>
                  <a:rPr lang="en-US" altLang="zh-CN" dirty="0" err="1"/>
                  <a:t>Xk</a:t>
                </a:r>
                <a:r>
                  <a:rPr lang="zh-CN" altLang="en-US" dirty="0"/>
                  <a:t>然后</a:t>
                </a:r>
                <a:r>
                  <a:rPr lang="en-US" altLang="zh-CN" dirty="0" err="1"/>
                  <a:t>dp</a:t>
                </a:r>
                <a:r>
                  <a:rPr lang="zh-CN" altLang="en-US" dirty="0"/>
                  <a:t>计算有多少种按开关的方案使得最后这三个灯都亮着</a:t>
                </a:r>
                <a:endParaRPr lang="en-US" altLang="zh-CN" dirty="0"/>
              </a:p>
              <a:p>
                <a:endParaRPr lang="zh-CN" altLang="en-US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zh-CN" altLang="en-US" dirty="0"/>
              </a:p>
            </p:txBody>
          </p:sp>
        </mc:Choice>
        <mc:Fallback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F3887B09-46AA-4D5C-835D-098F464175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2"/>
                <a:stretch>
                  <a:fillRect l="-1043" t="-1816" r="-5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6008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5DA21F-3A8F-D180-1095-C2266EBB5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1139E043-DA57-5073-382C-73B488A973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/>
                  <a:t>F[t][</a:t>
                </a:r>
                <a:r>
                  <a:rPr lang="en-US" altLang="zh-CN" dirty="0" err="1"/>
                  <a:t>st</a:t>
                </a:r>
                <a:r>
                  <a:rPr lang="en-US" altLang="zh-CN" dirty="0"/>
                  <a:t>]</a:t>
                </a:r>
                <a:r>
                  <a:rPr lang="zh-CN" altLang="en-US" dirty="0"/>
                  <a:t>表示前</a:t>
                </a:r>
                <a:r>
                  <a:rPr lang="en-US" altLang="zh-CN" dirty="0"/>
                  <a:t>t</a:t>
                </a:r>
                <a:r>
                  <a:rPr lang="zh-CN" altLang="en-US" dirty="0"/>
                  <a:t>个按钮</a:t>
                </a:r>
                <a:r>
                  <a:rPr lang="en-US" altLang="zh-CN" dirty="0"/>
                  <a:t>Xi, </a:t>
                </a:r>
                <a:r>
                  <a:rPr lang="en-US" altLang="zh-CN" dirty="0" err="1"/>
                  <a:t>Xj</a:t>
                </a:r>
                <a:r>
                  <a:rPr lang="en-US" altLang="zh-CN" dirty="0"/>
                  <a:t>, </a:t>
                </a:r>
                <a:r>
                  <a:rPr lang="en-US" altLang="zh-CN" dirty="0" err="1"/>
                  <a:t>Xk</a:t>
                </a:r>
                <a:r>
                  <a:rPr lang="zh-CN" altLang="en-US" dirty="0"/>
                  <a:t>三个灯的亮灭状态为</a:t>
                </a:r>
                <a:r>
                  <a:rPr lang="en-US" altLang="zh-CN" dirty="0" err="1"/>
                  <a:t>st</a:t>
                </a:r>
                <a:r>
                  <a:rPr lang="zh-CN" altLang="en-US" dirty="0"/>
                  <a:t>的方案数</a:t>
                </a:r>
                <a:endParaRPr lang="en-US" altLang="zh-CN" dirty="0"/>
              </a:p>
              <a:p>
                <a:r>
                  <a:rPr lang="zh-CN" altLang="en-US" dirty="0"/>
                  <a:t>第</a:t>
                </a:r>
                <a:r>
                  <a:rPr lang="en-US" altLang="zh-CN" dirty="0"/>
                  <a:t>t</a:t>
                </a:r>
                <a:r>
                  <a:rPr lang="zh-CN" altLang="en-US" dirty="0"/>
                  <a:t>个按钮只考虑按还是不按</a:t>
                </a:r>
                <a:endParaRPr lang="en-US" altLang="zh-CN" dirty="0"/>
              </a:p>
              <a:p>
                <a:r>
                  <a:rPr lang="zh-CN" altLang="en-US" dirty="0"/>
                  <a:t>不按：</a:t>
                </a:r>
                <a:r>
                  <a:rPr lang="en-US" altLang="zh-CN" dirty="0"/>
                  <a:t>f[t][</a:t>
                </a:r>
                <a:r>
                  <a:rPr lang="en-US" altLang="zh-CN" dirty="0" err="1"/>
                  <a:t>st</a:t>
                </a:r>
                <a:r>
                  <a:rPr lang="en-US" altLang="zh-CN" dirty="0"/>
                  <a:t>] += f[t-1][</a:t>
                </a:r>
                <a:r>
                  <a:rPr lang="en-US" altLang="zh-CN" dirty="0" err="1"/>
                  <a:t>st</a:t>
                </a:r>
                <a:r>
                  <a:rPr lang="en-US" altLang="zh-CN" dirty="0"/>
                  <a:t>]</a:t>
                </a:r>
              </a:p>
              <a:p>
                <a:r>
                  <a:rPr lang="zh-CN" altLang="en-US" dirty="0"/>
                  <a:t>按：</a:t>
                </a:r>
                <a:r>
                  <a:rPr lang="en-US" altLang="zh-CN" dirty="0"/>
                  <a:t>f[t][</a:t>
                </a:r>
                <a:r>
                  <a:rPr lang="en-US" altLang="zh-CN" dirty="0" err="1"/>
                  <a:t>st</a:t>
                </a:r>
                <a:r>
                  <a:rPr lang="en-US" altLang="zh-CN" dirty="0"/>
                  <a:t>] += f[t-1][</a:t>
                </a:r>
                <a:r>
                  <a:rPr lang="en-US" altLang="zh-CN" dirty="0" err="1"/>
                  <a:t>st</a:t>
                </a:r>
                <a:r>
                  <a:rPr lang="en-US" altLang="zh-CN" dirty="0"/>
                  <a:t>’]  </a:t>
                </a:r>
                <a:r>
                  <a:rPr lang="en-US" altLang="zh-CN" dirty="0" err="1"/>
                  <a:t>st</a:t>
                </a:r>
                <a:r>
                  <a:rPr lang="zh-CN" altLang="en-US" dirty="0"/>
                  <a:t>为在</a:t>
                </a:r>
                <a:r>
                  <a:rPr lang="en-US" altLang="zh-CN" dirty="0" err="1"/>
                  <a:t>st</a:t>
                </a:r>
                <a:r>
                  <a:rPr lang="en-US" altLang="zh-CN" dirty="0"/>
                  <a:t>’</a:t>
                </a:r>
                <a:r>
                  <a:rPr lang="zh-CN" altLang="en-US" dirty="0"/>
                  <a:t>的基础上按了第</a:t>
                </a:r>
                <a:r>
                  <a:rPr lang="en-US" altLang="zh-CN" dirty="0"/>
                  <a:t>t</a:t>
                </a:r>
                <a:r>
                  <a:rPr lang="zh-CN" altLang="en-US" dirty="0"/>
                  <a:t>个按钮发生的变化</a:t>
                </a:r>
                <a:endParaRPr lang="en-US" altLang="zh-CN" dirty="0"/>
              </a:p>
              <a:p>
                <a:r>
                  <a:rPr lang="zh-CN" altLang="en-US" dirty="0"/>
                  <a:t>答案为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altLang="zh-CN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1" i="1" smtClean="0">
                                <a:latin typeface="Cambria Math" panose="02040503050406030204" pitchFamily="18" charset="0"/>
                              </a:rPr>
                              <m:t>𝒎</m:t>
                            </m:r>
                          </m:e>
                        </m:d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𝟕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nary>
                  </m:oMath>
                </a14:m>
                <a:endParaRPr lang="en-US" altLang="zh-CN" dirty="0"/>
              </a:p>
              <a:p>
                <a:endParaRPr lang="zh-CN" altLang="en-US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1139E043-DA57-5073-382C-73B488A973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43002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157EF1-FBF7-46EC-88BC-EBCD66D90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例</a:t>
            </a:r>
            <a:r>
              <a:rPr lang="en-US" altLang="zh-CN" dirty="0"/>
              <a:t>4</a:t>
            </a:r>
            <a:r>
              <a:rPr lang="zh-CN" altLang="en-US" dirty="0"/>
              <a:t>：</a:t>
            </a:r>
            <a:r>
              <a:rPr lang="en-US" altLang="zh-CN" dirty="0"/>
              <a:t>2020 Macau I </a:t>
            </a:r>
            <a:r>
              <a:rPr lang="en-US" altLang="zh-CN" dirty="0" err="1"/>
              <a:t>Nim</a:t>
            </a:r>
            <a:r>
              <a:rPr lang="en-US" altLang="zh-CN" dirty="0"/>
              <a:t> Cheater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F2BE4D-5B36-45C4-970C-126DDCEBB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对于当前集合中的元素，询问最少需要删掉价值和为多少的元素，才能使得剩下的元素异或和为</a:t>
            </a:r>
            <a:r>
              <a:rPr lang="en-US" altLang="zh-CN" dirty="0"/>
              <a:t>0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（原题是</a:t>
            </a:r>
            <a:r>
              <a:rPr lang="en-US" altLang="zh-CN" dirty="0" err="1"/>
              <a:t>nim</a:t>
            </a:r>
            <a:r>
              <a:rPr lang="zh-CN" altLang="en-US" dirty="0"/>
              <a:t>取石子的典型博弈问题，这里已经简化了一层）</a:t>
            </a:r>
          </a:p>
          <a:p>
            <a:r>
              <a:rPr lang="zh-CN" altLang="en-US" dirty="0"/>
              <a:t>对于集合有两种操作：（每次操作之后输出一次查询结果）</a:t>
            </a:r>
          </a:p>
          <a:p>
            <a:r>
              <a:rPr lang="en-US" altLang="zh-CN" dirty="0"/>
              <a:t>ADD a b: </a:t>
            </a:r>
            <a:r>
              <a:rPr lang="zh-CN" altLang="en-US" dirty="0"/>
              <a:t>加入一个数值为</a:t>
            </a:r>
            <a:r>
              <a:rPr lang="en-US" altLang="zh-CN" dirty="0"/>
              <a:t>a</a:t>
            </a:r>
            <a:r>
              <a:rPr lang="zh-CN" altLang="en-US" dirty="0"/>
              <a:t>，权值为</a:t>
            </a:r>
            <a:r>
              <a:rPr lang="en-US" altLang="zh-CN" dirty="0"/>
              <a:t>b</a:t>
            </a:r>
            <a:r>
              <a:rPr lang="zh-CN" altLang="en-US" dirty="0"/>
              <a:t>的元素。</a:t>
            </a:r>
          </a:p>
          <a:p>
            <a:r>
              <a:rPr lang="en-US" altLang="zh-CN" dirty="0"/>
              <a:t>DEL: </a:t>
            </a:r>
            <a:r>
              <a:rPr lang="zh-CN" altLang="en-US" dirty="0"/>
              <a:t>删除最近一次</a:t>
            </a:r>
            <a:r>
              <a:rPr lang="en-US" altLang="zh-CN" dirty="0"/>
              <a:t>ADD</a:t>
            </a:r>
            <a:r>
              <a:rPr lang="zh-CN" altLang="en-US" dirty="0"/>
              <a:t>操作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空间限制：</a:t>
            </a:r>
            <a:r>
              <a:rPr lang="en-US" altLang="zh-CN" dirty="0">
                <a:solidFill>
                  <a:srgbClr val="FF0000"/>
                </a:solidFill>
              </a:rPr>
              <a:t>8M</a:t>
            </a:r>
          </a:p>
        </p:txBody>
      </p:sp>
    </p:spTree>
    <p:extLst>
      <p:ext uri="{BB962C8B-B14F-4D97-AF65-F5344CB8AC3E}">
        <p14:creationId xmlns:p14="http://schemas.microsoft.com/office/powerpoint/2010/main" val="2233196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F36115-A619-4BF8-9C9F-7A4A6E32E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943699-CCDA-4364-B19B-F9F5B130C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先不考虑空间限制的问题</a:t>
            </a:r>
            <a:r>
              <a:rPr lang="en-US" altLang="zh-CN" dirty="0"/>
              <a:t>——</a:t>
            </a:r>
            <a:r>
              <a:rPr lang="zh-CN" altLang="en-US" dirty="0"/>
              <a:t>那就是个典型的背包变形</a:t>
            </a:r>
          </a:p>
          <a:p>
            <a:r>
              <a:rPr lang="en-US" altLang="zh-CN" dirty="0"/>
              <a:t>f[</a:t>
            </a:r>
            <a:r>
              <a:rPr lang="en-US" altLang="zh-CN" dirty="0" err="1"/>
              <a:t>i</a:t>
            </a:r>
            <a:r>
              <a:rPr lang="en-US" altLang="zh-CN" dirty="0"/>
              <a:t>][j]</a:t>
            </a:r>
            <a:r>
              <a:rPr lang="zh-CN" altLang="en-US" dirty="0"/>
              <a:t>表示前</a:t>
            </a:r>
            <a:r>
              <a:rPr lang="en-US" altLang="zh-CN" dirty="0" err="1"/>
              <a:t>i</a:t>
            </a:r>
            <a:r>
              <a:rPr lang="zh-CN" altLang="en-US" dirty="0"/>
              <a:t>个元素中选若干个数异或和为</a:t>
            </a:r>
            <a:r>
              <a:rPr lang="en-US" altLang="zh-CN" dirty="0"/>
              <a:t>j</a:t>
            </a:r>
            <a:r>
              <a:rPr lang="zh-CN" altLang="en-US" dirty="0"/>
              <a:t>的最大权值和（这样总权值和减去这个值就是需要扔掉的数的最小的权值和，这样设计状态在边界处理、转移等方面都会容易一些）</a:t>
            </a:r>
          </a:p>
          <a:p>
            <a:r>
              <a:rPr lang="zh-CN" altLang="en-US" dirty="0"/>
              <a:t>考虑第</a:t>
            </a:r>
            <a:r>
              <a:rPr lang="en-US" altLang="zh-CN" dirty="0" err="1"/>
              <a:t>i</a:t>
            </a:r>
            <a:r>
              <a:rPr lang="zh-CN" altLang="en-US" dirty="0"/>
              <a:t>个元素选还是不选：</a:t>
            </a:r>
            <a:endParaRPr lang="en-US" altLang="zh-CN" dirty="0"/>
          </a:p>
          <a:p>
            <a:r>
              <a:rPr lang="zh-CN" altLang="en-US" dirty="0"/>
              <a:t> </a:t>
            </a:r>
            <a:r>
              <a:rPr lang="en-US" altLang="zh-CN" dirty="0"/>
              <a:t>f[</a:t>
            </a:r>
            <a:r>
              <a:rPr lang="en-US" altLang="zh-CN" dirty="0" err="1"/>
              <a:t>i</a:t>
            </a:r>
            <a:r>
              <a:rPr lang="en-US" altLang="zh-CN" dirty="0"/>
              <a:t>][j] = max(f[i-1][j], f[i-1][</a:t>
            </a:r>
            <a:r>
              <a:rPr lang="en-US" altLang="zh-CN" dirty="0" err="1"/>
              <a:t>j^a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]] + b[</a:t>
            </a:r>
            <a:r>
              <a:rPr lang="en-US" altLang="zh-CN" dirty="0" err="1"/>
              <a:t>i</a:t>
            </a:r>
            <a:r>
              <a:rPr lang="en-US" altLang="zh-CN" dirty="0"/>
              <a:t>])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528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37EB4-58EC-4202-8D80-A23992152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2AE0B1-BA55-4DCD-9B0C-C9185386CE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删除操作使得我们没法滚动了</a:t>
            </a:r>
            <a:endParaRPr lang="en-US" altLang="zh-CN" dirty="0"/>
          </a:p>
          <a:p>
            <a:r>
              <a:rPr lang="zh-CN" altLang="en-US" dirty="0"/>
              <a:t> 删除（撤销）的操作到底给我们提供了一个什么样的结构？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3803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B59607-A3A9-69EA-9D86-E5A6C5901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E-</a:t>
            </a:r>
            <a:r>
              <a:rPr lang="zh-CN" altLang="en-US" dirty="0"/>
              <a:t>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7D7077-563B-EC7E-5803-11D481BE8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同时进行 </a:t>
            </a:r>
            <a:r>
              <a:rPr lang="en-US" altLang="zh-CN" dirty="0"/>
              <a:t>n </a:t>
            </a:r>
            <a:r>
              <a:rPr lang="zh-CN" altLang="en-US" dirty="0"/>
              <a:t>场战斗，第 </a:t>
            </a:r>
            <a:r>
              <a:rPr lang="en-US" altLang="zh-CN" dirty="0" err="1"/>
              <a:t>i</a:t>
            </a:r>
            <a:r>
              <a:rPr lang="zh-CN" altLang="en-US" dirty="0"/>
              <a:t>场两方的血量为 </a:t>
            </a:r>
            <a:r>
              <a:rPr lang="en-US" altLang="zh-CN" dirty="0"/>
              <a:t>ai, bi</a:t>
            </a:r>
            <a:r>
              <a:rPr lang="zh-CN" altLang="en-US" dirty="0"/>
              <a:t>，前者属于 </a:t>
            </a:r>
            <a:r>
              <a:rPr lang="en-US" altLang="zh-CN" dirty="0"/>
              <a:t>Alice </a:t>
            </a:r>
            <a:r>
              <a:rPr lang="zh-CN" altLang="en-US" dirty="0"/>
              <a:t>后者属</a:t>
            </a:r>
          </a:p>
          <a:p>
            <a:r>
              <a:rPr lang="zh-CN" altLang="en-US" dirty="0"/>
              <a:t>于 </a:t>
            </a:r>
            <a:r>
              <a:rPr lang="en-US" altLang="zh-CN" dirty="0"/>
              <a:t>Bob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Alice </a:t>
            </a:r>
            <a:r>
              <a:rPr lang="zh-CN" altLang="en-US" dirty="0"/>
              <a:t>和 </a:t>
            </a:r>
            <a:r>
              <a:rPr lang="en-US" altLang="zh-CN" dirty="0"/>
              <a:t>Bob </a:t>
            </a:r>
            <a:r>
              <a:rPr lang="zh-CN" altLang="en-US" dirty="0"/>
              <a:t>轮流操作，每次可以选择一场比赛将对手的血量减少 </a:t>
            </a:r>
            <a:r>
              <a:rPr lang="en-US" altLang="zh-CN" dirty="0"/>
              <a:t>1</a:t>
            </a:r>
            <a:r>
              <a:rPr lang="zh-CN" altLang="en-US" dirty="0"/>
              <a:t>，若</a:t>
            </a:r>
          </a:p>
          <a:p>
            <a:r>
              <a:rPr lang="zh-CN" altLang="en-US" dirty="0"/>
              <a:t>减少到 </a:t>
            </a:r>
            <a:r>
              <a:rPr lang="en-US" altLang="zh-CN" dirty="0"/>
              <a:t>0 </a:t>
            </a:r>
            <a:r>
              <a:rPr lang="zh-CN" altLang="en-US" dirty="0"/>
              <a:t>则获得了本场游戏的胜利。</a:t>
            </a:r>
          </a:p>
          <a:p>
            <a:r>
              <a:rPr lang="zh-CN" altLang="en-US" dirty="0"/>
              <a:t>总计 </a:t>
            </a:r>
            <a:r>
              <a:rPr lang="en-US" altLang="zh-CN" dirty="0"/>
              <a:t>n </a:t>
            </a:r>
            <a:r>
              <a:rPr lang="zh-CN" altLang="en-US" dirty="0"/>
              <a:t>场游戏，双方都想赢得最多的游戏，求最后 </a:t>
            </a:r>
            <a:r>
              <a:rPr lang="en-US" altLang="zh-CN" dirty="0"/>
              <a:t>Alice </a:t>
            </a:r>
            <a:r>
              <a:rPr lang="zh-CN" altLang="en-US" dirty="0"/>
              <a:t>能赢多少场。</a:t>
            </a:r>
          </a:p>
          <a:p>
            <a:r>
              <a:rPr lang="en-US" altLang="zh-CN" dirty="0"/>
              <a:t>1 ≤ n ≤ 10^5, 1 ≤ ai, bi ≤ 10^9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1072921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C2E6B7-2CA1-4BD7-B62D-5F795E9C3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30FEE1-BA2B-4554-B657-19895AA76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考虑用树来描述它：</a:t>
            </a:r>
            <a:endParaRPr lang="en-US" altLang="zh-CN" dirty="0"/>
          </a:p>
          <a:p>
            <a:r>
              <a:rPr lang="zh-CN" altLang="en-US" dirty="0"/>
              <a:t>撤销就是在树上回溯</a:t>
            </a:r>
            <a:endParaRPr lang="en-US" altLang="zh-CN" dirty="0"/>
          </a:p>
          <a:p>
            <a:r>
              <a:rPr lang="zh-CN" altLang="en-US" dirty="0"/>
              <a:t>能带来任何好处么？</a:t>
            </a:r>
            <a:endParaRPr lang="en-US" altLang="zh-CN" dirty="0"/>
          </a:p>
          <a:p>
            <a:r>
              <a:rPr lang="zh-CN" altLang="en-US" dirty="0"/>
              <a:t>考虑用树剖优化</a:t>
            </a:r>
            <a:r>
              <a:rPr lang="en-US" altLang="zh-CN" dirty="0"/>
              <a:t>——</a:t>
            </a:r>
            <a:r>
              <a:rPr lang="zh-CN" altLang="en-US" dirty="0"/>
              <a:t>重链继承原数组</a:t>
            </a:r>
            <a:endParaRPr lang="en-US" altLang="zh-CN" dirty="0"/>
          </a:p>
          <a:p>
            <a:r>
              <a:rPr lang="zh-CN" altLang="en-US" dirty="0"/>
              <a:t>轻链使用新空间</a:t>
            </a:r>
            <a:endParaRPr lang="en-US" altLang="zh-CN" dirty="0"/>
          </a:p>
          <a:p>
            <a:r>
              <a:rPr lang="zh-CN" altLang="en-US" dirty="0"/>
              <a:t>退回的时候就释放就行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F7B72E48-9A9F-4CC6-A887-996F7C8E1E93}"/>
              </a:ext>
            </a:extLst>
          </p:cNvPr>
          <p:cNvSpPr/>
          <p:nvPr/>
        </p:nvSpPr>
        <p:spPr>
          <a:xfrm>
            <a:off x="9739648" y="1667466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13AC546-291B-461D-AEA5-D69FC703911D}"/>
              </a:ext>
            </a:extLst>
          </p:cNvPr>
          <p:cNvSpPr/>
          <p:nvPr/>
        </p:nvSpPr>
        <p:spPr>
          <a:xfrm>
            <a:off x="8131937" y="272447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 dirty="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AAC09524-C97B-4B19-B6D1-3A86F10F0C87}"/>
              </a:ext>
            </a:extLst>
          </p:cNvPr>
          <p:cNvSpPr/>
          <p:nvPr/>
        </p:nvSpPr>
        <p:spPr>
          <a:xfrm>
            <a:off x="9667205" y="272447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 dirty="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8A991EA7-D867-4096-B83F-207C5B19DBDB}"/>
              </a:ext>
            </a:extLst>
          </p:cNvPr>
          <p:cNvSpPr/>
          <p:nvPr/>
        </p:nvSpPr>
        <p:spPr>
          <a:xfrm>
            <a:off x="7464920" y="3750157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A4DF6566-80D3-44B5-B54E-8B6791EC3182}"/>
              </a:ext>
            </a:extLst>
          </p:cNvPr>
          <p:cNvSpPr/>
          <p:nvPr/>
        </p:nvSpPr>
        <p:spPr>
          <a:xfrm>
            <a:off x="8099472" y="3750157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9370AED-EF6D-4B70-84EF-1FDB9CEC9D5C}"/>
              </a:ext>
            </a:extLst>
          </p:cNvPr>
          <p:cNvSpPr/>
          <p:nvPr/>
        </p:nvSpPr>
        <p:spPr>
          <a:xfrm>
            <a:off x="9371393" y="3750157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AE2ED28D-4163-4F84-8F8A-3BB8DB4CCC3D}"/>
              </a:ext>
            </a:extLst>
          </p:cNvPr>
          <p:cNvSpPr/>
          <p:nvPr/>
        </p:nvSpPr>
        <p:spPr>
          <a:xfrm>
            <a:off x="11025929" y="272447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73514607-81C1-4B04-9200-5EAC92D5BD42}"/>
              </a:ext>
            </a:extLst>
          </p:cNvPr>
          <p:cNvSpPr/>
          <p:nvPr/>
        </p:nvSpPr>
        <p:spPr>
          <a:xfrm>
            <a:off x="10512920" y="3750157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E6BEDD37-859D-4C0A-96D3-7F6587F28B65}"/>
              </a:ext>
            </a:extLst>
          </p:cNvPr>
          <p:cNvSpPr/>
          <p:nvPr/>
        </p:nvSpPr>
        <p:spPr>
          <a:xfrm>
            <a:off x="7222365" y="4781722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84629C3-9870-46DB-B0A9-D51863EF6448}"/>
              </a:ext>
            </a:extLst>
          </p:cNvPr>
          <p:cNvSpPr/>
          <p:nvPr/>
        </p:nvSpPr>
        <p:spPr>
          <a:xfrm>
            <a:off x="6621353" y="4781722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B90C5DC-96C4-42E8-82DA-1CC87C4EFB6A}"/>
              </a:ext>
            </a:extLst>
          </p:cNvPr>
          <p:cNvSpPr/>
          <p:nvPr/>
        </p:nvSpPr>
        <p:spPr>
          <a:xfrm>
            <a:off x="7823379" y="4781722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8BEAD5B-13E3-4847-8CDF-73E3AF8CAE43}"/>
              </a:ext>
            </a:extLst>
          </p:cNvPr>
          <p:cNvSpPr/>
          <p:nvPr/>
        </p:nvSpPr>
        <p:spPr>
          <a:xfrm>
            <a:off x="9146013" y="4781722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F48D4948-D104-4E65-A26D-70F8CEC99ADA}"/>
              </a:ext>
            </a:extLst>
          </p:cNvPr>
          <p:cNvSpPr/>
          <p:nvPr/>
        </p:nvSpPr>
        <p:spPr>
          <a:xfrm>
            <a:off x="11445292" y="4781722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E37E96EE-C1FD-4465-9F59-1D9C21D99793}"/>
              </a:ext>
            </a:extLst>
          </p:cNvPr>
          <p:cNvSpPr/>
          <p:nvPr/>
        </p:nvSpPr>
        <p:spPr>
          <a:xfrm>
            <a:off x="9747025" y="4781722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839D4859-EEBA-4744-A6CF-0D8CDCB98A05}"/>
              </a:ext>
            </a:extLst>
          </p:cNvPr>
          <p:cNvSpPr/>
          <p:nvPr/>
        </p:nvSpPr>
        <p:spPr>
          <a:xfrm>
            <a:off x="11382513" y="3750157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 dirty="0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EE194E46-55B0-40BA-8A60-EFA041E515E0}"/>
              </a:ext>
            </a:extLst>
          </p:cNvPr>
          <p:cNvSpPr/>
          <p:nvPr/>
        </p:nvSpPr>
        <p:spPr>
          <a:xfrm>
            <a:off x="10349785" y="565266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CE3F2E0C-634C-4DB4-8157-F5239C05702C}"/>
              </a:ext>
            </a:extLst>
          </p:cNvPr>
          <p:cNvSpPr/>
          <p:nvPr/>
        </p:nvSpPr>
        <p:spPr>
          <a:xfrm>
            <a:off x="9728108" y="565266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2BA3E087-E554-469C-9066-0B3562138B07}"/>
              </a:ext>
            </a:extLst>
          </p:cNvPr>
          <p:cNvSpPr/>
          <p:nvPr/>
        </p:nvSpPr>
        <p:spPr>
          <a:xfrm>
            <a:off x="9034263" y="565266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B266E94D-8F2A-4984-8DCE-D45E4242D441}"/>
              </a:ext>
            </a:extLst>
          </p:cNvPr>
          <p:cNvSpPr/>
          <p:nvPr/>
        </p:nvSpPr>
        <p:spPr>
          <a:xfrm>
            <a:off x="6911527" y="565266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66EB63C2-E789-405E-BB66-96F994E772CC}"/>
              </a:ext>
            </a:extLst>
          </p:cNvPr>
          <p:cNvSpPr/>
          <p:nvPr/>
        </p:nvSpPr>
        <p:spPr>
          <a:xfrm>
            <a:off x="6252693" y="565266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30EFE7F2-8D54-4A33-B785-6CEC8E55C029}"/>
              </a:ext>
            </a:extLst>
          </p:cNvPr>
          <p:cNvCxnSpPr>
            <a:cxnSpLocks/>
            <a:stCxn id="4" idx="4"/>
            <a:endCxn id="5" idx="0"/>
          </p:cNvCxnSpPr>
          <p:nvPr/>
        </p:nvCxnSpPr>
        <p:spPr>
          <a:xfrm flipH="1">
            <a:off x="8357319" y="2273661"/>
            <a:ext cx="1607711" cy="4508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7D7D1B2-D9BE-490E-9A64-8D3EEC931D93}"/>
              </a:ext>
            </a:extLst>
          </p:cNvPr>
          <p:cNvCxnSpPr>
            <a:cxnSpLocks/>
            <a:stCxn id="4" idx="4"/>
            <a:endCxn id="6" idx="0"/>
          </p:cNvCxnSpPr>
          <p:nvPr/>
        </p:nvCxnSpPr>
        <p:spPr>
          <a:xfrm flipH="1">
            <a:off x="9892587" y="2273661"/>
            <a:ext cx="72443" cy="4508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219EB82C-2744-4957-8FC2-19BF233F9C50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>
            <a:off x="9965030" y="2273661"/>
            <a:ext cx="1286281" cy="4508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680FE2A3-B983-43F0-87DC-64C7F4FBB0BD}"/>
              </a:ext>
            </a:extLst>
          </p:cNvPr>
          <p:cNvCxnSpPr>
            <a:cxnSpLocks/>
            <a:stCxn id="5" idx="4"/>
            <a:endCxn id="7" idx="0"/>
          </p:cNvCxnSpPr>
          <p:nvPr/>
        </p:nvCxnSpPr>
        <p:spPr>
          <a:xfrm flipH="1">
            <a:off x="7690301" y="3330668"/>
            <a:ext cx="667019" cy="419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AAC2AB3E-034C-4298-9DD0-2953B60572F7}"/>
              </a:ext>
            </a:extLst>
          </p:cNvPr>
          <p:cNvCxnSpPr>
            <a:cxnSpLocks/>
            <a:stCxn id="8" idx="0"/>
            <a:endCxn id="5" idx="4"/>
          </p:cNvCxnSpPr>
          <p:nvPr/>
        </p:nvCxnSpPr>
        <p:spPr>
          <a:xfrm flipV="1">
            <a:off x="8324853" y="3330668"/>
            <a:ext cx="32467" cy="419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2132E425-43DD-4DB4-B9A5-2DBD140DC860}"/>
              </a:ext>
            </a:extLst>
          </p:cNvPr>
          <p:cNvCxnSpPr>
            <a:cxnSpLocks/>
            <a:stCxn id="13" idx="0"/>
            <a:endCxn id="7" idx="4"/>
          </p:cNvCxnSpPr>
          <p:nvPr/>
        </p:nvCxnSpPr>
        <p:spPr>
          <a:xfrm flipV="1">
            <a:off x="6846735" y="4356351"/>
            <a:ext cx="843567" cy="425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0DA31FC0-F454-4862-8B45-750C06A997BA}"/>
              </a:ext>
            </a:extLst>
          </p:cNvPr>
          <p:cNvCxnSpPr>
            <a:cxnSpLocks/>
            <a:stCxn id="12" idx="0"/>
            <a:endCxn id="7" idx="4"/>
          </p:cNvCxnSpPr>
          <p:nvPr/>
        </p:nvCxnSpPr>
        <p:spPr>
          <a:xfrm flipV="1">
            <a:off x="7447747" y="4356351"/>
            <a:ext cx="242555" cy="425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8C751831-492E-4AA9-A1B1-C0BE83DBB471}"/>
              </a:ext>
            </a:extLst>
          </p:cNvPr>
          <p:cNvCxnSpPr>
            <a:cxnSpLocks/>
            <a:stCxn id="14" idx="0"/>
            <a:endCxn id="7" idx="4"/>
          </p:cNvCxnSpPr>
          <p:nvPr/>
        </p:nvCxnSpPr>
        <p:spPr>
          <a:xfrm flipH="1" flipV="1">
            <a:off x="7690301" y="4356351"/>
            <a:ext cx="358459" cy="425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EF3C5773-A597-4F4F-9880-71B2D375A17D}"/>
              </a:ext>
            </a:extLst>
          </p:cNvPr>
          <p:cNvCxnSpPr>
            <a:cxnSpLocks/>
            <a:stCxn id="23" idx="0"/>
            <a:endCxn id="13" idx="4"/>
          </p:cNvCxnSpPr>
          <p:nvPr/>
        </p:nvCxnSpPr>
        <p:spPr>
          <a:xfrm flipV="1">
            <a:off x="6478075" y="5387918"/>
            <a:ext cx="368660" cy="2647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64B01CAE-B4B2-41AC-ABE1-0CB595A046AF}"/>
              </a:ext>
            </a:extLst>
          </p:cNvPr>
          <p:cNvCxnSpPr>
            <a:cxnSpLocks/>
            <a:stCxn id="22" idx="0"/>
            <a:endCxn id="12" idx="4"/>
          </p:cNvCxnSpPr>
          <p:nvPr/>
        </p:nvCxnSpPr>
        <p:spPr>
          <a:xfrm flipV="1">
            <a:off x="7136910" y="5387918"/>
            <a:ext cx="310839" cy="2647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CC292541-130D-474E-9984-D6DEFA8C9CC4}"/>
              </a:ext>
            </a:extLst>
          </p:cNvPr>
          <p:cNvCxnSpPr>
            <a:cxnSpLocks/>
            <a:stCxn id="9" idx="0"/>
            <a:endCxn id="6" idx="4"/>
          </p:cNvCxnSpPr>
          <p:nvPr/>
        </p:nvCxnSpPr>
        <p:spPr>
          <a:xfrm flipV="1">
            <a:off x="9596775" y="3330668"/>
            <a:ext cx="295812" cy="419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335B6702-F344-4862-BAC4-37B4C322EA9F}"/>
              </a:ext>
            </a:extLst>
          </p:cNvPr>
          <p:cNvCxnSpPr>
            <a:cxnSpLocks/>
            <a:stCxn id="15" idx="0"/>
            <a:endCxn id="9" idx="4"/>
          </p:cNvCxnSpPr>
          <p:nvPr/>
        </p:nvCxnSpPr>
        <p:spPr>
          <a:xfrm flipV="1">
            <a:off x="9371395" y="4356351"/>
            <a:ext cx="225381" cy="425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E577A822-B7A7-4DF9-B4D4-1E0F2E58920F}"/>
              </a:ext>
            </a:extLst>
          </p:cNvPr>
          <p:cNvCxnSpPr>
            <a:cxnSpLocks/>
            <a:stCxn id="17" idx="0"/>
            <a:endCxn id="9" idx="4"/>
          </p:cNvCxnSpPr>
          <p:nvPr/>
        </p:nvCxnSpPr>
        <p:spPr>
          <a:xfrm flipH="1" flipV="1">
            <a:off x="9596775" y="4356351"/>
            <a:ext cx="375632" cy="425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B95E3250-DDD6-41C9-AEB4-02F4EF1036F4}"/>
              </a:ext>
            </a:extLst>
          </p:cNvPr>
          <p:cNvCxnSpPr>
            <a:cxnSpLocks/>
            <a:stCxn id="21" idx="0"/>
            <a:endCxn id="15" idx="4"/>
          </p:cNvCxnSpPr>
          <p:nvPr/>
        </p:nvCxnSpPr>
        <p:spPr>
          <a:xfrm flipV="1">
            <a:off x="9259645" y="5387918"/>
            <a:ext cx="111751" cy="2647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5835E30-E333-4DF5-ABB2-73AF9765735A}"/>
              </a:ext>
            </a:extLst>
          </p:cNvPr>
          <p:cNvCxnSpPr>
            <a:cxnSpLocks/>
            <a:stCxn id="20" idx="0"/>
            <a:endCxn id="17" idx="4"/>
          </p:cNvCxnSpPr>
          <p:nvPr/>
        </p:nvCxnSpPr>
        <p:spPr>
          <a:xfrm flipV="1">
            <a:off x="9953490" y="5387918"/>
            <a:ext cx="18919" cy="2647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5574C137-2830-4650-9702-43D3B3ABDE3C}"/>
              </a:ext>
            </a:extLst>
          </p:cNvPr>
          <p:cNvCxnSpPr>
            <a:cxnSpLocks/>
            <a:stCxn id="19" idx="0"/>
            <a:endCxn id="17" idx="4"/>
          </p:cNvCxnSpPr>
          <p:nvPr/>
        </p:nvCxnSpPr>
        <p:spPr>
          <a:xfrm flipH="1" flipV="1">
            <a:off x="9972407" y="5387918"/>
            <a:ext cx="602760" cy="2647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C1BD4C04-4C37-42A2-B4B2-4F58C429FC50}"/>
              </a:ext>
            </a:extLst>
          </p:cNvPr>
          <p:cNvCxnSpPr>
            <a:cxnSpLocks/>
            <a:stCxn id="11" idx="0"/>
            <a:endCxn id="10" idx="4"/>
          </p:cNvCxnSpPr>
          <p:nvPr/>
        </p:nvCxnSpPr>
        <p:spPr>
          <a:xfrm flipV="1">
            <a:off x="10738302" y="3330668"/>
            <a:ext cx="513009" cy="419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516E3DBB-EF22-44A2-99D4-8DCBB17F406A}"/>
              </a:ext>
            </a:extLst>
          </p:cNvPr>
          <p:cNvCxnSpPr>
            <a:cxnSpLocks/>
          </p:cNvCxnSpPr>
          <p:nvPr/>
        </p:nvCxnSpPr>
        <p:spPr>
          <a:xfrm flipV="1">
            <a:off x="10410690" y="5726061"/>
            <a:ext cx="18919" cy="390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9E77DF0D-2B48-4B63-9478-026039005F72}"/>
              </a:ext>
            </a:extLst>
          </p:cNvPr>
          <p:cNvCxnSpPr>
            <a:cxnSpLocks/>
            <a:stCxn id="45" idx="0"/>
            <a:endCxn id="12" idx="4"/>
          </p:cNvCxnSpPr>
          <p:nvPr/>
        </p:nvCxnSpPr>
        <p:spPr>
          <a:xfrm flipH="1" flipV="1">
            <a:off x="7447747" y="5387918"/>
            <a:ext cx="385291" cy="2647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117FD73A-CEBE-4BDB-8B81-35D3D59E4076}"/>
              </a:ext>
            </a:extLst>
          </p:cNvPr>
          <p:cNvCxnSpPr>
            <a:cxnSpLocks/>
            <a:stCxn id="16" idx="0"/>
            <a:endCxn id="18" idx="4"/>
          </p:cNvCxnSpPr>
          <p:nvPr/>
        </p:nvCxnSpPr>
        <p:spPr>
          <a:xfrm flipH="1" flipV="1">
            <a:off x="11607895" y="4356351"/>
            <a:ext cx="62779" cy="425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DEFD2325-A26F-4DF5-BD88-150515EB1BDC}"/>
              </a:ext>
            </a:extLst>
          </p:cNvPr>
          <p:cNvCxnSpPr>
            <a:cxnSpLocks/>
            <a:stCxn id="18" idx="0"/>
            <a:endCxn id="10" idx="4"/>
          </p:cNvCxnSpPr>
          <p:nvPr/>
        </p:nvCxnSpPr>
        <p:spPr>
          <a:xfrm flipH="1" flipV="1">
            <a:off x="11251311" y="3330668"/>
            <a:ext cx="356584" cy="419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>
            <a:extLst>
              <a:ext uri="{FF2B5EF4-FFF2-40B4-BE49-F238E27FC236}">
                <a16:creationId xmlns:a16="http://schemas.microsoft.com/office/drawing/2014/main" id="{7D26C121-AB7B-46A2-B909-422A6CC88BC8}"/>
              </a:ext>
            </a:extLst>
          </p:cNvPr>
          <p:cNvSpPr/>
          <p:nvPr/>
        </p:nvSpPr>
        <p:spPr>
          <a:xfrm>
            <a:off x="7607656" y="565266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</p:spTree>
    <p:extLst>
      <p:ext uri="{BB962C8B-B14F-4D97-AF65-F5344CB8AC3E}">
        <p14:creationId xmlns:p14="http://schemas.microsoft.com/office/powerpoint/2010/main" val="3278630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73B791-18DA-4A80-A1F7-F2E5A8CA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9ADE14-2956-49B0-A9E6-209C56FB2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57780BCF-072F-4A2F-99AF-01EA33373261}"/>
              </a:ext>
            </a:extLst>
          </p:cNvPr>
          <p:cNvSpPr/>
          <p:nvPr/>
        </p:nvSpPr>
        <p:spPr>
          <a:xfrm>
            <a:off x="5870619" y="108449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1</a:t>
            </a:r>
            <a:endParaRPr lang="zh-CN" altLang="en-US" sz="9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55F84DF-1467-4FA7-8616-B6018286D588}"/>
              </a:ext>
            </a:extLst>
          </p:cNvPr>
          <p:cNvSpPr/>
          <p:nvPr/>
        </p:nvSpPr>
        <p:spPr>
          <a:xfrm>
            <a:off x="4262908" y="2141499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2</a:t>
            </a:r>
            <a:endParaRPr lang="zh-CN" altLang="en-US" sz="900" dirty="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FA7BC8E-E9D1-4C2C-8FFF-F2E68E7FE8CC}"/>
              </a:ext>
            </a:extLst>
          </p:cNvPr>
          <p:cNvSpPr/>
          <p:nvPr/>
        </p:nvSpPr>
        <p:spPr>
          <a:xfrm>
            <a:off x="5798176" y="2141499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900"/>
              <a:t>1</a:t>
            </a:r>
            <a:r>
              <a:rPr lang="en-US" altLang="zh-CN" sz="900" dirty="0"/>
              <a:t>1</a:t>
            </a:r>
            <a:endParaRPr lang="zh-CN" altLang="en-US" sz="900" dirty="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37AEEE9D-BD2A-4CE4-BEF3-3C92E6C29212}"/>
              </a:ext>
            </a:extLst>
          </p:cNvPr>
          <p:cNvSpPr/>
          <p:nvPr/>
        </p:nvSpPr>
        <p:spPr>
          <a:xfrm>
            <a:off x="3595891" y="316718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3</a:t>
            </a:r>
            <a:endParaRPr lang="zh-CN" altLang="en-US" sz="900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A60D1F6-B09A-4477-8102-76D212B8A56A}"/>
              </a:ext>
            </a:extLst>
          </p:cNvPr>
          <p:cNvSpPr/>
          <p:nvPr/>
        </p:nvSpPr>
        <p:spPr>
          <a:xfrm>
            <a:off x="4235004" y="313442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/>
            <a:r>
              <a:rPr lang="en-US" altLang="zh-CN" sz="900" dirty="0"/>
              <a:t>10</a:t>
            </a:r>
            <a:endParaRPr lang="zh-CN" altLang="en-US" sz="900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56DBD6E-BEE9-42AE-BE1B-B47C698B6EFB}"/>
              </a:ext>
            </a:extLst>
          </p:cNvPr>
          <p:cNvSpPr/>
          <p:nvPr/>
        </p:nvSpPr>
        <p:spPr>
          <a:xfrm>
            <a:off x="5502364" y="316718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900" dirty="0"/>
              <a:t>12</a:t>
            </a:r>
            <a:endParaRPr lang="zh-CN" altLang="en-US" sz="900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D52F46E6-327C-4664-A551-E3B726A0FA5C}"/>
              </a:ext>
            </a:extLst>
          </p:cNvPr>
          <p:cNvSpPr/>
          <p:nvPr/>
        </p:nvSpPr>
        <p:spPr>
          <a:xfrm>
            <a:off x="7156900" y="2141499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900" dirty="0"/>
              <a:t>16</a:t>
            </a:r>
            <a:endParaRPr lang="zh-CN" altLang="en-US" sz="900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2F57168-8111-4E91-9F0B-4B409149225F}"/>
              </a:ext>
            </a:extLst>
          </p:cNvPr>
          <p:cNvSpPr/>
          <p:nvPr/>
        </p:nvSpPr>
        <p:spPr>
          <a:xfrm>
            <a:off x="6643891" y="316718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900" dirty="0"/>
              <a:t>19</a:t>
            </a:r>
            <a:endParaRPr lang="zh-CN" altLang="en-US" sz="9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8A619D2B-74BF-4C6A-829F-5B2AAC037A0D}"/>
              </a:ext>
            </a:extLst>
          </p:cNvPr>
          <p:cNvSpPr/>
          <p:nvPr/>
        </p:nvSpPr>
        <p:spPr>
          <a:xfrm>
            <a:off x="3353336" y="4198749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4</a:t>
            </a:r>
            <a:endParaRPr lang="zh-CN" altLang="en-US" sz="900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5BF09EE-3C7E-4AA3-9594-3E9FB9E9ABC7}"/>
              </a:ext>
            </a:extLst>
          </p:cNvPr>
          <p:cNvSpPr/>
          <p:nvPr/>
        </p:nvSpPr>
        <p:spPr>
          <a:xfrm>
            <a:off x="2752324" y="4198749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7</a:t>
            </a:r>
            <a:endParaRPr lang="zh-CN" altLang="en-US" sz="900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57C3756-9CA4-4247-9155-22F922BDFD2B}"/>
              </a:ext>
            </a:extLst>
          </p:cNvPr>
          <p:cNvSpPr/>
          <p:nvPr/>
        </p:nvSpPr>
        <p:spPr>
          <a:xfrm>
            <a:off x="3954349" y="4198749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9</a:t>
            </a:r>
            <a:endParaRPr lang="zh-CN" altLang="en-US" sz="900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36699D3F-36A6-4282-9932-11EB37F0E329}"/>
              </a:ext>
            </a:extLst>
          </p:cNvPr>
          <p:cNvSpPr/>
          <p:nvPr/>
        </p:nvSpPr>
        <p:spPr>
          <a:xfrm>
            <a:off x="5276984" y="4198749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900" dirty="0"/>
              <a:t>16</a:t>
            </a:r>
            <a:endParaRPr lang="zh-CN" altLang="en-US" sz="900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D8D9F77-1FD4-4316-A113-4FE60F795A77}"/>
              </a:ext>
            </a:extLst>
          </p:cNvPr>
          <p:cNvSpPr/>
          <p:nvPr/>
        </p:nvSpPr>
        <p:spPr>
          <a:xfrm>
            <a:off x="7576263" y="4198749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900" dirty="0"/>
              <a:t>18</a:t>
            </a:r>
            <a:endParaRPr lang="zh-CN" altLang="en-US" sz="900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BDA235BF-362E-4F7A-890C-C8DF5FC7F38D}"/>
              </a:ext>
            </a:extLst>
          </p:cNvPr>
          <p:cNvSpPr/>
          <p:nvPr/>
        </p:nvSpPr>
        <p:spPr>
          <a:xfrm>
            <a:off x="5877996" y="4198749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900" dirty="0"/>
              <a:t>13</a:t>
            </a:r>
            <a:endParaRPr lang="zh-CN" altLang="en-US" sz="900" dirty="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D7285D44-37B5-4954-8957-33AFD8E622EB}"/>
              </a:ext>
            </a:extLst>
          </p:cNvPr>
          <p:cNvSpPr/>
          <p:nvPr/>
        </p:nvSpPr>
        <p:spPr>
          <a:xfrm>
            <a:off x="7513484" y="3167183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900" dirty="0"/>
              <a:t>17</a:t>
            </a:r>
            <a:endParaRPr lang="zh-CN" altLang="en-US" sz="900" dirty="0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5E43B414-51B3-41B7-93F4-ED35074D6439}"/>
              </a:ext>
            </a:extLst>
          </p:cNvPr>
          <p:cNvSpPr/>
          <p:nvPr/>
        </p:nvSpPr>
        <p:spPr>
          <a:xfrm>
            <a:off x="6480756" y="5069690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900" dirty="0"/>
              <a:t>15</a:t>
            </a:r>
            <a:endParaRPr lang="zh-CN" altLang="en-US" sz="900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D67EA717-DB5C-4A42-8118-6D8A9C148488}"/>
              </a:ext>
            </a:extLst>
          </p:cNvPr>
          <p:cNvSpPr/>
          <p:nvPr/>
        </p:nvSpPr>
        <p:spPr>
          <a:xfrm>
            <a:off x="5870619" y="5062437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900" dirty="0"/>
              <a:t>14</a:t>
            </a:r>
            <a:endParaRPr lang="zh-CN" altLang="en-US" sz="900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E54E1AB7-5AB3-4724-9245-4E594B7342DB}"/>
              </a:ext>
            </a:extLst>
          </p:cNvPr>
          <p:cNvSpPr/>
          <p:nvPr/>
        </p:nvSpPr>
        <p:spPr>
          <a:xfrm>
            <a:off x="5165233" y="5069690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900" dirty="0"/>
              <a:t>17</a:t>
            </a:r>
            <a:endParaRPr lang="zh-CN" altLang="en-US" sz="900" dirty="0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4CBF9040-0694-4459-A5BE-3B9A8C2E693B}"/>
              </a:ext>
            </a:extLst>
          </p:cNvPr>
          <p:cNvSpPr/>
          <p:nvPr/>
        </p:nvSpPr>
        <p:spPr>
          <a:xfrm>
            <a:off x="3042497" y="5069690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5</a:t>
            </a:r>
            <a:endParaRPr lang="zh-CN" altLang="en-US" sz="900" dirty="0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5E02D27C-C1F4-489E-B9F1-EB7765A61C82}"/>
              </a:ext>
            </a:extLst>
          </p:cNvPr>
          <p:cNvSpPr/>
          <p:nvPr/>
        </p:nvSpPr>
        <p:spPr>
          <a:xfrm>
            <a:off x="2383664" y="5069690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8</a:t>
            </a:r>
            <a:endParaRPr lang="zh-CN" altLang="en-US" sz="900" dirty="0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CC9C997-0571-4E91-8DCA-738A0A9DEF91}"/>
              </a:ext>
            </a:extLst>
          </p:cNvPr>
          <p:cNvCxnSpPr>
            <a:cxnSpLocks/>
            <a:stCxn id="4" idx="4"/>
            <a:endCxn id="5" idx="0"/>
          </p:cNvCxnSpPr>
          <p:nvPr/>
        </p:nvCxnSpPr>
        <p:spPr>
          <a:xfrm flipH="1">
            <a:off x="4488290" y="1690688"/>
            <a:ext cx="1607711" cy="450811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D50E4D4-46D4-4D81-948B-B27FC7258D0C}"/>
              </a:ext>
            </a:extLst>
          </p:cNvPr>
          <p:cNvCxnSpPr>
            <a:cxnSpLocks/>
            <a:stCxn id="4" idx="4"/>
            <a:endCxn id="6" idx="0"/>
          </p:cNvCxnSpPr>
          <p:nvPr/>
        </p:nvCxnSpPr>
        <p:spPr>
          <a:xfrm flipH="1">
            <a:off x="6023557" y="1690688"/>
            <a:ext cx="72443" cy="4508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83D0D5D5-086C-4D23-9BB7-A37F78BADEEC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>
            <a:off x="6096001" y="1690688"/>
            <a:ext cx="1286281" cy="4508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C8D47C93-4505-46B0-9405-A91E400A4E08}"/>
              </a:ext>
            </a:extLst>
          </p:cNvPr>
          <p:cNvCxnSpPr>
            <a:cxnSpLocks/>
            <a:stCxn id="5" idx="4"/>
            <a:endCxn id="7" idx="0"/>
          </p:cNvCxnSpPr>
          <p:nvPr/>
        </p:nvCxnSpPr>
        <p:spPr>
          <a:xfrm flipH="1">
            <a:off x="3821272" y="2747695"/>
            <a:ext cx="667019" cy="419488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C3917458-D57F-4455-B7C7-C5BBAB26C6A7}"/>
              </a:ext>
            </a:extLst>
          </p:cNvPr>
          <p:cNvCxnSpPr>
            <a:cxnSpLocks/>
            <a:stCxn id="8" idx="0"/>
            <a:endCxn id="5" idx="4"/>
          </p:cNvCxnSpPr>
          <p:nvPr/>
        </p:nvCxnSpPr>
        <p:spPr>
          <a:xfrm flipV="1">
            <a:off x="4460386" y="2747696"/>
            <a:ext cx="27905" cy="386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AE2D71B4-4A6F-4BF9-BE3D-4CB6D68DE058}"/>
              </a:ext>
            </a:extLst>
          </p:cNvPr>
          <p:cNvCxnSpPr>
            <a:cxnSpLocks/>
            <a:stCxn id="13" idx="0"/>
            <a:endCxn id="7" idx="4"/>
          </p:cNvCxnSpPr>
          <p:nvPr/>
        </p:nvCxnSpPr>
        <p:spPr>
          <a:xfrm flipV="1">
            <a:off x="2977706" y="3773377"/>
            <a:ext cx="843567" cy="425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45D2393-8FFF-433F-B8D3-1149742658BC}"/>
              </a:ext>
            </a:extLst>
          </p:cNvPr>
          <p:cNvCxnSpPr>
            <a:cxnSpLocks/>
            <a:stCxn id="12" idx="0"/>
            <a:endCxn id="7" idx="4"/>
          </p:cNvCxnSpPr>
          <p:nvPr/>
        </p:nvCxnSpPr>
        <p:spPr>
          <a:xfrm flipV="1">
            <a:off x="3578717" y="3773377"/>
            <a:ext cx="242555" cy="425371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FB61513B-EACA-4E0B-BF88-1D6C33F6A8C5}"/>
              </a:ext>
            </a:extLst>
          </p:cNvPr>
          <p:cNvCxnSpPr>
            <a:cxnSpLocks/>
            <a:stCxn id="14" idx="0"/>
            <a:endCxn id="7" idx="4"/>
          </p:cNvCxnSpPr>
          <p:nvPr/>
        </p:nvCxnSpPr>
        <p:spPr>
          <a:xfrm flipH="1" flipV="1">
            <a:off x="3821272" y="3773377"/>
            <a:ext cx="358459" cy="425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7E7D30C3-80A4-4BA2-AC3F-E86BD3993792}"/>
              </a:ext>
            </a:extLst>
          </p:cNvPr>
          <p:cNvCxnSpPr>
            <a:cxnSpLocks/>
            <a:stCxn id="23" idx="0"/>
            <a:endCxn id="13" idx="4"/>
          </p:cNvCxnSpPr>
          <p:nvPr/>
        </p:nvCxnSpPr>
        <p:spPr>
          <a:xfrm flipV="1">
            <a:off x="2609046" y="4804945"/>
            <a:ext cx="368660" cy="264745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A64146AC-3F2C-46C0-A858-384898015C6B}"/>
              </a:ext>
            </a:extLst>
          </p:cNvPr>
          <p:cNvCxnSpPr>
            <a:cxnSpLocks/>
            <a:stCxn id="22" idx="0"/>
            <a:endCxn id="12" idx="4"/>
          </p:cNvCxnSpPr>
          <p:nvPr/>
        </p:nvCxnSpPr>
        <p:spPr>
          <a:xfrm flipV="1">
            <a:off x="3267881" y="4804945"/>
            <a:ext cx="310839" cy="264745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A8CEF5AB-DE3E-47F0-A1CF-190C2E4269F0}"/>
              </a:ext>
            </a:extLst>
          </p:cNvPr>
          <p:cNvCxnSpPr>
            <a:cxnSpLocks/>
            <a:stCxn id="9" idx="0"/>
            <a:endCxn id="6" idx="4"/>
          </p:cNvCxnSpPr>
          <p:nvPr/>
        </p:nvCxnSpPr>
        <p:spPr>
          <a:xfrm flipV="1">
            <a:off x="5727746" y="2747695"/>
            <a:ext cx="295812" cy="419488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34EA3833-C181-4DF4-B0E8-9B197AC888B7}"/>
              </a:ext>
            </a:extLst>
          </p:cNvPr>
          <p:cNvCxnSpPr>
            <a:cxnSpLocks/>
            <a:stCxn id="15" idx="0"/>
            <a:endCxn id="9" idx="4"/>
          </p:cNvCxnSpPr>
          <p:nvPr/>
        </p:nvCxnSpPr>
        <p:spPr>
          <a:xfrm flipV="1">
            <a:off x="5502366" y="3773377"/>
            <a:ext cx="225381" cy="425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3D67428A-34A5-412A-AC31-B94FA929261F}"/>
              </a:ext>
            </a:extLst>
          </p:cNvPr>
          <p:cNvCxnSpPr>
            <a:cxnSpLocks/>
            <a:stCxn id="17" idx="0"/>
            <a:endCxn id="9" idx="4"/>
          </p:cNvCxnSpPr>
          <p:nvPr/>
        </p:nvCxnSpPr>
        <p:spPr>
          <a:xfrm flipH="1" flipV="1">
            <a:off x="5727745" y="3773377"/>
            <a:ext cx="375632" cy="425371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688C9C50-8FFB-4E38-9A71-FA4C8B604F92}"/>
              </a:ext>
            </a:extLst>
          </p:cNvPr>
          <p:cNvCxnSpPr>
            <a:cxnSpLocks/>
            <a:stCxn id="21" idx="0"/>
            <a:endCxn id="15" idx="4"/>
          </p:cNvCxnSpPr>
          <p:nvPr/>
        </p:nvCxnSpPr>
        <p:spPr>
          <a:xfrm flipV="1">
            <a:off x="5390615" y="4804945"/>
            <a:ext cx="111751" cy="264745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1A102394-9589-45E1-8A50-46988C7BE1C1}"/>
              </a:ext>
            </a:extLst>
          </p:cNvPr>
          <p:cNvCxnSpPr>
            <a:cxnSpLocks/>
            <a:stCxn id="20" idx="0"/>
            <a:endCxn id="17" idx="4"/>
          </p:cNvCxnSpPr>
          <p:nvPr/>
        </p:nvCxnSpPr>
        <p:spPr>
          <a:xfrm flipV="1">
            <a:off x="6096001" y="4804945"/>
            <a:ext cx="7377" cy="257492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D5A751A-B06E-4F8E-908C-584976B8F6F4}"/>
              </a:ext>
            </a:extLst>
          </p:cNvPr>
          <p:cNvCxnSpPr>
            <a:cxnSpLocks/>
            <a:stCxn id="19" idx="0"/>
            <a:endCxn id="17" idx="4"/>
          </p:cNvCxnSpPr>
          <p:nvPr/>
        </p:nvCxnSpPr>
        <p:spPr>
          <a:xfrm flipH="1" flipV="1">
            <a:off x="6103377" y="4804945"/>
            <a:ext cx="602760" cy="2647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FAC70747-1FFC-4853-A155-E7F842DA612B}"/>
              </a:ext>
            </a:extLst>
          </p:cNvPr>
          <p:cNvCxnSpPr>
            <a:cxnSpLocks/>
            <a:stCxn id="11" idx="0"/>
            <a:endCxn id="10" idx="4"/>
          </p:cNvCxnSpPr>
          <p:nvPr/>
        </p:nvCxnSpPr>
        <p:spPr>
          <a:xfrm flipV="1">
            <a:off x="6869273" y="2747695"/>
            <a:ext cx="513009" cy="419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599838EB-C49E-443E-8FB2-D5FA37D57764}"/>
              </a:ext>
            </a:extLst>
          </p:cNvPr>
          <p:cNvCxnSpPr>
            <a:cxnSpLocks/>
          </p:cNvCxnSpPr>
          <p:nvPr/>
        </p:nvCxnSpPr>
        <p:spPr>
          <a:xfrm flipV="1">
            <a:off x="6541661" y="5143088"/>
            <a:ext cx="18919" cy="390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4DB2CFD0-E69E-4F71-9FC3-A63B2D1CEB0A}"/>
              </a:ext>
            </a:extLst>
          </p:cNvPr>
          <p:cNvCxnSpPr>
            <a:cxnSpLocks/>
            <a:stCxn id="45" idx="0"/>
            <a:endCxn id="12" idx="4"/>
          </p:cNvCxnSpPr>
          <p:nvPr/>
        </p:nvCxnSpPr>
        <p:spPr>
          <a:xfrm flipH="1" flipV="1">
            <a:off x="3578717" y="4804945"/>
            <a:ext cx="385291" cy="2647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84107CEC-85A1-49E9-B1A4-CFE941650B9F}"/>
              </a:ext>
            </a:extLst>
          </p:cNvPr>
          <p:cNvCxnSpPr>
            <a:cxnSpLocks/>
            <a:stCxn id="16" idx="0"/>
            <a:endCxn id="18" idx="4"/>
          </p:cNvCxnSpPr>
          <p:nvPr/>
        </p:nvCxnSpPr>
        <p:spPr>
          <a:xfrm flipH="1" flipV="1">
            <a:off x="7738865" y="3773377"/>
            <a:ext cx="62779" cy="425371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BA5A8F94-3A13-4F97-92C8-CD8891272B1A}"/>
              </a:ext>
            </a:extLst>
          </p:cNvPr>
          <p:cNvCxnSpPr>
            <a:cxnSpLocks/>
            <a:stCxn id="18" idx="0"/>
            <a:endCxn id="10" idx="4"/>
          </p:cNvCxnSpPr>
          <p:nvPr/>
        </p:nvCxnSpPr>
        <p:spPr>
          <a:xfrm flipH="1" flipV="1">
            <a:off x="7382281" y="2747695"/>
            <a:ext cx="356584" cy="419488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5" name="椭圆 44">
            <a:extLst>
              <a:ext uri="{FF2B5EF4-FFF2-40B4-BE49-F238E27FC236}">
                <a16:creationId xmlns:a16="http://schemas.microsoft.com/office/drawing/2014/main" id="{522812F0-6584-48A0-8D95-76F5A32C1555}"/>
              </a:ext>
            </a:extLst>
          </p:cNvPr>
          <p:cNvSpPr/>
          <p:nvPr/>
        </p:nvSpPr>
        <p:spPr>
          <a:xfrm>
            <a:off x="3738627" y="5069690"/>
            <a:ext cx="450763" cy="606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6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1445937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031376-1A4E-48FE-9CD2-C4896A19B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DEBC4E-4B7B-44FA-BD15-8A4220084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32CE4B2-2F9B-4433-836D-5500E0CBC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630" y="113379"/>
            <a:ext cx="7270356" cy="661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2948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CD0222-E7E8-8454-18C4-E6368082A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例</a:t>
            </a:r>
            <a:r>
              <a:rPr lang="en-US" altLang="zh-CN" dirty="0"/>
              <a:t>5</a:t>
            </a:r>
            <a:r>
              <a:rPr lang="zh-CN" altLang="en-US" dirty="0"/>
              <a:t>：</a:t>
            </a:r>
            <a:r>
              <a:rPr lang="en-US" altLang="zh-CN" dirty="0"/>
              <a:t>2015</a:t>
            </a:r>
            <a:r>
              <a:rPr lang="zh-CN" altLang="en-US" dirty="0"/>
              <a:t>北京区域赛 </a:t>
            </a:r>
            <a:r>
              <a:rPr lang="en-US" altLang="zh-CN" dirty="0"/>
              <a:t>D – </a:t>
            </a:r>
            <a:r>
              <a:rPr lang="en-US" altLang="zh-CN" dirty="0" err="1"/>
              <a:t>kejin</a:t>
            </a:r>
            <a:r>
              <a:rPr lang="en-US" altLang="zh-CN" dirty="0"/>
              <a:t> Game(</a:t>
            </a:r>
            <a:r>
              <a:rPr lang="zh-CN" altLang="en-US" dirty="0"/>
              <a:t>金牌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7560DC-74D0-D79E-CFCD-B65A5CB0E7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有一棵有向树，获得一个技得的前提是他的前置技能都获得了。</a:t>
            </a:r>
            <a:endParaRPr lang="en-US" altLang="zh-CN" dirty="0"/>
          </a:p>
          <a:p>
            <a:r>
              <a:rPr lang="zh-CN" altLang="en-US" dirty="0"/>
              <a:t>作为一个玩家，你有特权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1.</a:t>
            </a:r>
            <a:r>
              <a:rPr lang="zh-CN" altLang="en-US" dirty="0"/>
              <a:t>直接花费一定代价获得某个技能。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花费一定代价将一个技能的某一个前置关系取消，即将前置技能到该技能的边消除</a:t>
            </a:r>
            <a:r>
              <a:rPr lang="en-US" altLang="zh-CN" dirty="0"/>
              <a:t>(</a:t>
            </a:r>
            <a:r>
              <a:rPr lang="zh-CN" altLang="en-US" dirty="0"/>
              <a:t>不需要获得前置技能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如果正常学习技能的话每一个技能都要花费一定代价，问获得指定的技能的最少代价是多少。</a:t>
            </a:r>
          </a:p>
        </p:txBody>
      </p:sp>
    </p:spTree>
    <p:extLst>
      <p:ext uri="{BB962C8B-B14F-4D97-AF65-F5344CB8AC3E}">
        <p14:creationId xmlns:p14="http://schemas.microsoft.com/office/powerpoint/2010/main" val="423000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4C603D-2567-5F0F-3082-755F30A5B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 - </a:t>
            </a:r>
            <a:r>
              <a:rPr lang="zh-CN" altLang="en-US" dirty="0"/>
              <a:t>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D30B24-C4A1-5934-B644-93B2AD88F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要用 </a:t>
            </a:r>
            <a:r>
              <a:rPr lang="en-US" altLang="zh-CN" dirty="0"/>
              <a:t>1 × 2 </a:t>
            </a:r>
            <a:r>
              <a:rPr lang="zh-CN" altLang="en-US" dirty="0"/>
              <a:t>覆盖 </a:t>
            </a:r>
            <a:r>
              <a:rPr lang="en-US" altLang="zh-CN" dirty="0"/>
              <a:t>n × m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有短边短边能否相邻，长边长边能否相邻两种限制。两种限制是否出现</a:t>
            </a:r>
          </a:p>
          <a:p>
            <a:r>
              <a:rPr lang="zh-CN" altLang="en-US" dirty="0"/>
              <a:t>四种情况下，要求出是否存在覆盖方案。</a:t>
            </a:r>
          </a:p>
          <a:p>
            <a:r>
              <a:rPr lang="zh-CN" altLang="en-US" dirty="0"/>
              <a:t>多测。</a:t>
            </a:r>
          </a:p>
          <a:p>
            <a:r>
              <a:rPr lang="en-US" altLang="zh-CN" dirty="0"/>
              <a:t>n, m ≤ 10^9, 0 ≤ a, b ≤ 1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374231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CBE1B8-C58C-0E82-BC3D-E5467CD05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L-</a:t>
            </a:r>
            <a:r>
              <a:rPr lang="zh-CN" altLang="en-US" dirty="0"/>
              <a:t>知道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577372-A7E0-8526-C23A-897BFD2C1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你已知第 </a:t>
            </a:r>
            <a:r>
              <a:rPr lang="en-US" altLang="zh-CN" dirty="0" err="1"/>
              <a:t>i</a:t>
            </a:r>
            <a:r>
              <a:rPr lang="zh-CN" altLang="en-US" dirty="0"/>
              <a:t>场比赛的获胜概率是 </a:t>
            </a:r>
            <a:r>
              <a:rPr lang="en-US" altLang="zh-CN" dirty="0"/>
              <a:t>ai/100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你可以不停的执行如下操作：</a:t>
            </a:r>
          </a:p>
          <a:p>
            <a:r>
              <a:rPr lang="zh-CN" altLang="en-US" dirty="0"/>
              <a:t>选择第 </a:t>
            </a:r>
            <a:r>
              <a:rPr lang="en-US" altLang="zh-CN" dirty="0" err="1"/>
              <a:t>i</a:t>
            </a:r>
            <a:r>
              <a:rPr lang="en-US" altLang="zh-CN" dirty="0"/>
              <a:t> + 1 </a:t>
            </a:r>
            <a:r>
              <a:rPr lang="zh-CN" altLang="en-US" dirty="0"/>
              <a:t>场胜率减少 </a:t>
            </a:r>
            <a:r>
              <a:rPr lang="en-US" altLang="zh-CN" dirty="0"/>
              <a:t>1/100</a:t>
            </a:r>
            <a:r>
              <a:rPr lang="zh-CN" altLang="en-US" dirty="0"/>
              <a:t>，并让第 </a:t>
            </a:r>
            <a:r>
              <a:rPr lang="en-US" altLang="zh-CN" dirty="0" err="1"/>
              <a:t>i</a:t>
            </a:r>
            <a:r>
              <a:rPr lang="en-US" altLang="zh-CN" dirty="0"/>
              <a:t> </a:t>
            </a:r>
            <a:r>
              <a:rPr lang="zh-CN" altLang="en-US" dirty="0"/>
              <a:t>胜率增加 </a:t>
            </a:r>
            <a:r>
              <a:rPr lang="en-US" altLang="zh-CN" dirty="0"/>
              <a:t>1/100 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你希望最大化赢得所有比赛的概率。</a:t>
            </a:r>
          </a:p>
          <a:p>
            <a:r>
              <a:rPr lang="en-US" altLang="zh-CN" dirty="0"/>
              <a:t>1 ≤ T, n, ai ≤ 100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542229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A59A41-BF36-F7EA-CBD9-65108666B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H-</a:t>
            </a:r>
            <a:r>
              <a:rPr lang="zh-CN" altLang="en-US" dirty="0"/>
              <a:t>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F06D1B-A5B8-3F9D-3FC5-F530FD922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有一个无向图，每个点有点权 </a:t>
            </a:r>
            <a:r>
              <a:rPr lang="en-US" altLang="zh-CN" dirty="0"/>
              <a:t>ai</a:t>
            </a:r>
            <a:r>
              <a:rPr lang="zh-CN" altLang="en-US" dirty="0"/>
              <a:t>且互不相同。</a:t>
            </a:r>
          </a:p>
          <a:p>
            <a:r>
              <a:rPr lang="zh-CN" altLang="en-US" dirty="0"/>
              <a:t>你在一个无向图上做梯度下降算法，每次会选周围点权最小的点走过去，</a:t>
            </a:r>
          </a:p>
          <a:p>
            <a:r>
              <a:rPr lang="zh-CN" altLang="en-US" dirty="0"/>
              <a:t>如果比当前点权大就不走了，令行走过的点的数量称为这次梯度下降的</a:t>
            </a:r>
          </a:p>
          <a:p>
            <a:r>
              <a:rPr lang="zh-CN" altLang="en-US" dirty="0"/>
              <a:t>时间。</a:t>
            </a:r>
          </a:p>
          <a:p>
            <a:r>
              <a:rPr lang="zh-CN" altLang="en-US" dirty="0"/>
              <a:t>你可以自由选择起点和 </a:t>
            </a:r>
            <a:r>
              <a:rPr lang="en-US" altLang="zh-CN" dirty="0"/>
              <a:t>ai</a:t>
            </a:r>
            <a:r>
              <a:rPr lang="zh-CN" altLang="en-US" dirty="0"/>
              <a:t>，最大化梯度下降的时间。</a:t>
            </a:r>
          </a:p>
          <a:p>
            <a:r>
              <a:rPr lang="en-US" altLang="zh-CN" dirty="0"/>
              <a:t>1 ≤ n ≤ 40, 1 ≤ m ≤ c(n</a:t>
            </a:r>
            <a:r>
              <a:rPr lang="zh-CN" altLang="en-US" dirty="0"/>
              <a:t>，</a:t>
            </a:r>
            <a:r>
              <a:rPr lang="en-US" altLang="zh-CN" dirty="0"/>
              <a:t>2)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0604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AACEC6-2972-072D-5921-638D725B2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 - </a:t>
            </a:r>
            <a:r>
              <a:rPr lang="zh-CN" altLang="en-US" dirty="0"/>
              <a:t>思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3DF1D8-B9EE-EF8B-C843-A21F64137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Alice </a:t>
            </a:r>
            <a:r>
              <a:rPr lang="zh-CN" altLang="en-US" dirty="0"/>
              <a:t>和 </a:t>
            </a:r>
            <a:r>
              <a:rPr lang="en-US" altLang="zh-CN" dirty="0"/>
              <a:t>Bob </a:t>
            </a:r>
            <a:r>
              <a:rPr lang="zh-CN" altLang="en-US" dirty="0"/>
              <a:t>在玩猜数游戏。</a:t>
            </a:r>
          </a:p>
          <a:p>
            <a:r>
              <a:rPr lang="en-US" altLang="zh-CN" dirty="0"/>
              <a:t>Alice </a:t>
            </a:r>
            <a:r>
              <a:rPr lang="zh-CN" altLang="en-US" dirty="0"/>
              <a:t>在心中想了一个整数 </a:t>
            </a:r>
            <a:r>
              <a:rPr lang="en-US" altLang="zh-CN" dirty="0"/>
              <a:t>x </a:t>
            </a:r>
            <a:r>
              <a:rPr lang="zh-CN" altLang="en-US" dirty="0"/>
              <a:t>， </a:t>
            </a:r>
            <a:r>
              <a:rPr lang="en-US" altLang="zh-CN" dirty="0"/>
              <a:t>Bob </a:t>
            </a:r>
            <a:r>
              <a:rPr lang="zh-CN" altLang="en-US" dirty="0"/>
              <a:t>每次可以向 </a:t>
            </a:r>
            <a:r>
              <a:rPr lang="en-US" altLang="zh-CN" dirty="0"/>
              <a:t>Alice </a:t>
            </a:r>
            <a:r>
              <a:rPr lang="zh-CN" altLang="en-US" dirty="0"/>
              <a:t>询问一个整数 </a:t>
            </a:r>
            <a:r>
              <a:rPr lang="en-US" altLang="zh-CN" dirty="0"/>
              <a:t>y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Alice </a:t>
            </a:r>
            <a:r>
              <a:rPr lang="zh-CN" altLang="en-US" dirty="0"/>
              <a:t>会告诉 </a:t>
            </a:r>
            <a:r>
              <a:rPr lang="en-US" altLang="zh-CN" dirty="0"/>
              <a:t>Bob </a:t>
            </a:r>
            <a:r>
              <a:rPr lang="zh-CN" altLang="en-US" dirty="0"/>
              <a:t>是否 </a:t>
            </a:r>
            <a:r>
              <a:rPr lang="en-US" altLang="zh-CN" dirty="0"/>
              <a:t>x ≥ y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Alice </a:t>
            </a:r>
            <a:r>
              <a:rPr lang="zh-CN" altLang="en-US" dirty="0"/>
              <a:t>会在心中记录此次询问的代价，也就是 </a:t>
            </a:r>
            <a:r>
              <a:rPr lang="en-US" altLang="zh-CN" dirty="0"/>
              <a:t>|x − y|</a:t>
            </a:r>
            <a:r>
              <a:rPr lang="zh-CN" altLang="en-US" dirty="0"/>
              <a:t>，注意 </a:t>
            </a:r>
            <a:r>
              <a:rPr lang="en-US" altLang="zh-CN" dirty="0"/>
              <a:t>Bob </a:t>
            </a:r>
            <a:r>
              <a:rPr lang="zh-CN" altLang="en-US" dirty="0"/>
              <a:t>并不会知道此次询问的代价是多少。</a:t>
            </a:r>
          </a:p>
          <a:p>
            <a:r>
              <a:rPr lang="en-US" altLang="zh-CN" dirty="0"/>
              <a:t>Bob </a:t>
            </a:r>
            <a:r>
              <a:rPr lang="zh-CN" altLang="en-US" dirty="0"/>
              <a:t>已知 </a:t>
            </a:r>
            <a:r>
              <a:rPr lang="en-US" altLang="zh-CN" dirty="0"/>
              <a:t>Alice </a:t>
            </a:r>
            <a:r>
              <a:rPr lang="zh-CN" altLang="en-US" dirty="0"/>
              <a:t>心中想的数字 </a:t>
            </a:r>
            <a:r>
              <a:rPr lang="en-US" altLang="zh-CN" dirty="0"/>
              <a:t>x </a:t>
            </a:r>
            <a:r>
              <a:rPr lang="zh-CN" altLang="en-US" dirty="0"/>
              <a:t>在 </a:t>
            </a:r>
            <a:r>
              <a:rPr lang="en-US" altLang="zh-CN" dirty="0"/>
              <a:t>ai </a:t>
            </a:r>
            <a:r>
              <a:rPr lang="zh-CN" altLang="en-US" dirty="0"/>
              <a:t>中。 </a:t>
            </a:r>
            <a:r>
              <a:rPr lang="en-US" altLang="zh-CN" dirty="0"/>
              <a:t>Bob </a:t>
            </a:r>
            <a:r>
              <a:rPr lang="zh-CN" altLang="en-US" dirty="0"/>
              <a:t>为了确定 </a:t>
            </a:r>
            <a:r>
              <a:rPr lang="en-US" altLang="zh-CN" dirty="0"/>
              <a:t>x </a:t>
            </a:r>
            <a:r>
              <a:rPr lang="zh-CN" altLang="en-US" dirty="0"/>
              <a:t>是多少可以向</a:t>
            </a:r>
            <a:r>
              <a:rPr lang="en-US" altLang="zh-CN" dirty="0"/>
              <a:t>Alice </a:t>
            </a:r>
            <a:r>
              <a:rPr lang="zh-CN" altLang="en-US" dirty="0"/>
              <a:t>进行若干次提问，他希望最小化最差情况下每次询问的代价之和。</a:t>
            </a:r>
          </a:p>
          <a:p>
            <a:r>
              <a:rPr lang="en-US" altLang="zh-CN" dirty="0"/>
              <a:t>1 ≤ n ≤ 2000, 1 ≤ ai ≤ 10^9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965447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F7B2DB-BBEA-6FD0-142A-53B560F8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 - </a:t>
            </a:r>
            <a:r>
              <a:rPr lang="zh-CN" altLang="en-US" dirty="0"/>
              <a:t>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944A79-CABB-9917-4CA4-30FF6C8E2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完形填空有 </a:t>
            </a:r>
            <a:r>
              <a:rPr lang="en-US" altLang="zh-CN" dirty="0"/>
              <a:t>n</a:t>
            </a:r>
            <a:r>
              <a:rPr lang="zh-CN" altLang="en-US" dirty="0"/>
              <a:t>个题 </a:t>
            </a:r>
            <a:r>
              <a:rPr lang="en-US" altLang="zh-CN" dirty="0"/>
              <a:t>m</a:t>
            </a:r>
            <a:r>
              <a:rPr lang="zh-CN" altLang="en-US" dirty="0"/>
              <a:t>个选项（</a:t>
            </a:r>
            <a:r>
              <a:rPr lang="en-US" altLang="zh-CN" dirty="0"/>
              <a:t>n</a:t>
            </a:r>
            <a:r>
              <a:rPr lang="zh-CN" altLang="en-US" dirty="0"/>
              <a:t>是 </a:t>
            </a:r>
            <a:r>
              <a:rPr lang="en-US" altLang="zh-CN" dirty="0"/>
              <a:t>m</a:t>
            </a:r>
            <a:r>
              <a:rPr lang="zh-CN" altLang="en-US" dirty="0"/>
              <a:t>的倍数），已知答案是配平的。</a:t>
            </a:r>
          </a:p>
          <a:p>
            <a:r>
              <a:rPr lang="zh-CN" altLang="en-US" dirty="0"/>
              <a:t>平时的你做对 </a:t>
            </a:r>
            <a:r>
              <a:rPr lang="en-US" altLang="zh-CN" dirty="0"/>
              <a:t>k </a:t>
            </a:r>
            <a:r>
              <a:rPr lang="zh-CN" altLang="en-US" dirty="0"/>
              <a:t>个题的概率是 </a:t>
            </a:r>
            <a:r>
              <a:rPr lang="en-US" altLang="zh-CN" dirty="0"/>
              <a:t>Pk</a:t>
            </a:r>
            <a:r>
              <a:rPr lang="zh-CN" altLang="en-US" dirty="0"/>
              <a:t>，且对于每种做出 </a:t>
            </a:r>
            <a:r>
              <a:rPr lang="en-US" altLang="zh-CN" dirty="0"/>
              <a:t>k </a:t>
            </a:r>
            <a:r>
              <a:rPr lang="zh-CN" altLang="en-US" dirty="0"/>
              <a:t>个题的情况概率</a:t>
            </a:r>
          </a:p>
          <a:p>
            <a:r>
              <a:rPr lang="zh-CN" altLang="en-US" dirty="0"/>
              <a:t>是相等的。</a:t>
            </a:r>
          </a:p>
          <a:p>
            <a:r>
              <a:rPr lang="zh-CN" altLang="en-US" dirty="0"/>
              <a:t>今天你做完之后发现自己的结果也是配平的，求你的分数期望</a:t>
            </a:r>
          </a:p>
          <a:p>
            <a:r>
              <a:rPr lang="en-US" altLang="zh-CN" dirty="0"/>
              <a:t>Mod 998244353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m ≤ n ≤ 2000, 0 &lt; Pi &lt; 998244353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07092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72EC16B-4D8E-4CF0-F076-334A8D214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一些题目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A90CB0-FA48-37C2-6692-4CFF482EA2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962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B5C383-FF4D-576A-6AF2-DF0EC7857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</a:t>
            </a:r>
            <a:r>
              <a:rPr lang="en-US" altLang="zh-CN" dirty="0"/>
              <a:t>1:NC16656 [NOIP2005]</a:t>
            </a:r>
            <a:r>
              <a:rPr lang="zh-CN" altLang="en-US" dirty="0"/>
              <a:t>篝火晚会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C68562-8EE8-4F09-3AFB-9B7960B84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5546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zh-CN" altLang="en-US" sz="2400" dirty="0"/>
              <a:t>佳佳刚进高中，在军训的时候，由于佳佳吃苦耐劳，很快得到了教官的赏识，成为了“小教官”。在军训结束的那天晚上，佳佳被命令组织同学们进行篝火晚会。一共有</a:t>
            </a:r>
            <a:r>
              <a:rPr lang="en-US" altLang="zh-CN" sz="2400" dirty="0"/>
              <a:t>n</a:t>
            </a:r>
            <a:r>
              <a:rPr lang="zh-CN" altLang="en-US" sz="2400" dirty="0"/>
              <a:t>个同学，编号从</a:t>
            </a:r>
            <a:r>
              <a:rPr lang="en-US" altLang="zh-CN" sz="2400" dirty="0"/>
              <a:t>1</a:t>
            </a:r>
            <a:r>
              <a:rPr lang="zh-CN" altLang="en-US" sz="2400" dirty="0"/>
              <a:t>到</a:t>
            </a:r>
            <a:r>
              <a:rPr lang="en-US" altLang="zh-CN" sz="2400" dirty="0"/>
              <a:t>n</a:t>
            </a:r>
            <a:r>
              <a:rPr lang="zh-CN" altLang="en-US" sz="2400" dirty="0"/>
              <a:t>。一开始，同学们按照</a:t>
            </a:r>
            <a:r>
              <a:rPr lang="en-US" altLang="zh-CN" sz="2400" dirty="0"/>
              <a:t>1</a:t>
            </a:r>
            <a:r>
              <a:rPr lang="zh-CN" altLang="en-US" sz="2400" dirty="0"/>
              <a:t>，</a:t>
            </a:r>
            <a:r>
              <a:rPr lang="en-US" altLang="zh-CN" sz="2400" dirty="0"/>
              <a:t>2</a:t>
            </a:r>
            <a:r>
              <a:rPr lang="zh-CN" altLang="en-US" sz="2400" dirty="0"/>
              <a:t>，</a:t>
            </a:r>
            <a:r>
              <a:rPr lang="en-US" altLang="zh-CN" sz="2400" dirty="0"/>
              <a:t>……</a:t>
            </a:r>
            <a:r>
              <a:rPr lang="zh-CN" altLang="en-US" sz="2400" dirty="0"/>
              <a:t>，</a:t>
            </a:r>
            <a:r>
              <a:rPr lang="en-US" altLang="zh-CN" sz="2400" dirty="0"/>
              <a:t>n</a:t>
            </a:r>
            <a:r>
              <a:rPr lang="zh-CN" altLang="en-US" sz="2400" dirty="0"/>
              <a:t>的顺序坐成一圈，而实际上每个人都有两个最希望相邻的同学。如何下命令调整同学的次序，形成新的一个圈，使之符合同学们的意愿，成为摆在佳佳面前的一大难题。</a:t>
            </a:r>
            <a:endParaRPr lang="en-US" altLang="zh-CN" sz="2400" dirty="0"/>
          </a:p>
          <a:p>
            <a:pPr>
              <a:lnSpc>
                <a:spcPct val="110000"/>
              </a:lnSpc>
            </a:pPr>
            <a:r>
              <a:rPr lang="zh-CN" altLang="en-US" sz="2400" dirty="0"/>
              <a:t>佳佳可向同学们下达命令，每一个命令的形式如下：</a:t>
            </a:r>
            <a:r>
              <a:rPr lang="en-US" altLang="zh-CN" sz="2400" dirty="0"/>
              <a:t>(b1, b2,... bm -1, bm)</a:t>
            </a:r>
            <a:r>
              <a:rPr lang="zh-CN" altLang="en-US" sz="2400" dirty="0"/>
              <a:t>这里</a:t>
            </a:r>
            <a:r>
              <a:rPr lang="en-US" altLang="zh-CN" sz="2400" dirty="0"/>
              <a:t>m</a:t>
            </a:r>
            <a:r>
              <a:rPr lang="zh-CN" altLang="en-US" sz="2400" dirty="0"/>
              <a:t>的值是由佳佳决定的，每次命令</a:t>
            </a:r>
            <a:r>
              <a:rPr lang="en-US" altLang="zh-CN" sz="2400" dirty="0"/>
              <a:t>m</a:t>
            </a:r>
            <a:r>
              <a:rPr lang="zh-CN" altLang="en-US" sz="2400" dirty="0"/>
              <a:t>的值都可以不同。这个命令的作用是移动编号是</a:t>
            </a:r>
            <a:r>
              <a:rPr lang="en-US" altLang="zh-CN" sz="2400" dirty="0"/>
              <a:t>b1</a:t>
            </a:r>
            <a:r>
              <a:rPr lang="zh-CN" altLang="en-US" sz="2400" dirty="0"/>
              <a:t>，</a:t>
            </a:r>
            <a:r>
              <a:rPr lang="en-US" altLang="zh-CN" sz="2400" dirty="0"/>
              <a:t>b2</a:t>
            </a:r>
            <a:r>
              <a:rPr lang="zh-CN" altLang="en-US" sz="2400" dirty="0"/>
              <a:t>，</a:t>
            </a:r>
            <a:r>
              <a:rPr lang="en-US" altLang="zh-CN" sz="2400" dirty="0"/>
              <a:t>……bm -1</a:t>
            </a:r>
            <a:r>
              <a:rPr lang="zh-CN" altLang="en-US" sz="2400" dirty="0"/>
              <a:t>，</a:t>
            </a:r>
            <a:r>
              <a:rPr lang="en-US" altLang="zh-CN" sz="2400" dirty="0"/>
              <a:t>bm</a:t>
            </a:r>
            <a:r>
              <a:rPr lang="zh-CN" altLang="en-US" sz="2400" dirty="0"/>
              <a:t>的这</a:t>
            </a:r>
            <a:r>
              <a:rPr lang="en-US" altLang="zh-CN" sz="2400" dirty="0"/>
              <a:t>m</a:t>
            </a:r>
            <a:r>
              <a:rPr lang="zh-CN" altLang="en-US" sz="2400" dirty="0"/>
              <a:t>个同学的位置。要求</a:t>
            </a:r>
            <a:r>
              <a:rPr lang="en-US" altLang="zh-CN" sz="2400" dirty="0"/>
              <a:t>b1</a:t>
            </a:r>
            <a:r>
              <a:rPr lang="zh-CN" altLang="en-US" sz="2400" dirty="0"/>
              <a:t>换到</a:t>
            </a:r>
            <a:r>
              <a:rPr lang="en-US" altLang="zh-CN" sz="2400" dirty="0"/>
              <a:t>b2</a:t>
            </a:r>
            <a:r>
              <a:rPr lang="zh-CN" altLang="en-US" sz="2400" dirty="0"/>
              <a:t>的位置上，</a:t>
            </a:r>
            <a:r>
              <a:rPr lang="en-US" altLang="zh-CN" sz="2400" dirty="0"/>
              <a:t>b2</a:t>
            </a:r>
            <a:r>
              <a:rPr lang="zh-CN" altLang="en-US" sz="2400" dirty="0"/>
              <a:t>换到</a:t>
            </a:r>
            <a:r>
              <a:rPr lang="en-US" altLang="zh-CN" sz="2400" dirty="0"/>
              <a:t>b3</a:t>
            </a:r>
            <a:r>
              <a:rPr lang="zh-CN" altLang="en-US" sz="2400" dirty="0"/>
              <a:t>的位置上，</a:t>
            </a:r>
            <a:r>
              <a:rPr lang="en-US" altLang="zh-CN" sz="2400" dirty="0"/>
              <a:t>……</a:t>
            </a:r>
            <a:r>
              <a:rPr lang="zh-CN" altLang="en-US" sz="2400" dirty="0"/>
              <a:t>，要求</a:t>
            </a:r>
            <a:r>
              <a:rPr lang="en-US" altLang="zh-CN" sz="2400" dirty="0"/>
              <a:t>bm</a:t>
            </a:r>
            <a:r>
              <a:rPr lang="zh-CN" altLang="en-US" sz="2400" dirty="0"/>
              <a:t>换到</a:t>
            </a:r>
            <a:r>
              <a:rPr lang="en-US" altLang="zh-CN" sz="2400" dirty="0"/>
              <a:t>b1</a:t>
            </a:r>
            <a:r>
              <a:rPr lang="zh-CN" altLang="en-US" sz="2400" dirty="0"/>
              <a:t>的位置上。执行每个命令都需要一些代价。我们假定如果一个命令要移动</a:t>
            </a:r>
            <a:r>
              <a:rPr lang="en-US" altLang="zh-CN" sz="2400" dirty="0"/>
              <a:t>m</a:t>
            </a:r>
            <a:r>
              <a:rPr lang="zh-CN" altLang="en-US" sz="2400" dirty="0"/>
              <a:t>个人的位置，那么这个命令的代价就是</a:t>
            </a:r>
            <a:r>
              <a:rPr lang="en-US" altLang="zh-CN" sz="2400" dirty="0"/>
              <a:t>m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>
              <a:lnSpc>
                <a:spcPct val="110000"/>
              </a:lnSpc>
            </a:pPr>
            <a:r>
              <a:rPr lang="zh-CN" altLang="en-US" sz="2400" dirty="0"/>
              <a:t>我们需要佳佳用最少的总代价实现同学们的意愿，你能帮助佳佳吗？</a:t>
            </a:r>
          </a:p>
        </p:txBody>
      </p:sp>
    </p:spTree>
    <p:extLst>
      <p:ext uri="{BB962C8B-B14F-4D97-AF65-F5344CB8AC3E}">
        <p14:creationId xmlns:p14="http://schemas.microsoft.com/office/powerpoint/2010/main" val="1726344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3">
          <a:schemeClr val="accent5"/>
        </a:lnRef>
        <a:fillRef idx="0">
          <a:schemeClr val="accent5"/>
        </a:fillRef>
        <a:effectRef idx="2">
          <a:schemeClr val="accent5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6472</TotalTime>
  <Words>2038</Words>
  <Application>Microsoft Office PowerPoint</Application>
  <PresentationFormat>宽屏</PresentationFormat>
  <Paragraphs>126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1" baseType="lpstr">
      <vt:lpstr>HarmonyOS Sans SC Light</vt:lpstr>
      <vt:lpstr>HarmonyOS Sans SC Medium</vt:lpstr>
      <vt:lpstr>等线</vt:lpstr>
      <vt:lpstr>思源黑体 CN Regular</vt:lpstr>
      <vt:lpstr>思源黑体 Normal</vt:lpstr>
      <vt:lpstr>Arial</vt:lpstr>
      <vt:lpstr>Cambria Math</vt:lpstr>
      <vt:lpstr>Office 主题​​</vt:lpstr>
      <vt:lpstr>2024牛客暑假 多校——第五场</vt:lpstr>
      <vt:lpstr>E-安</vt:lpstr>
      <vt:lpstr>B - 珑</vt:lpstr>
      <vt:lpstr>L-知道</vt:lpstr>
      <vt:lpstr>H-入</vt:lpstr>
      <vt:lpstr>K - 思</vt:lpstr>
      <vt:lpstr>C - 骰</vt:lpstr>
      <vt:lpstr>一些题目</vt:lpstr>
      <vt:lpstr>例1:NC16656 [NOIP2005]篝火晚会</vt:lpstr>
      <vt:lpstr>例2： NC17621管道取珠</vt:lpstr>
      <vt:lpstr>PowerPoint 演示文稿</vt:lpstr>
      <vt:lpstr> </vt:lpstr>
      <vt:lpstr>NC17621管道取珠</vt:lpstr>
      <vt:lpstr>例3：NC210732 灯谜</vt:lpstr>
      <vt:lpstr>PowerPoint 演示文稿</vt:lpstr>
      <vt:lpstr>PowerPoint 演示文稿</vt:lpstr>
      <vt:lpstr>例4：2020 Macau I Nim Cheater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例5：2015北京区域赛 D – kejin Game(金牌)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62812</dc:creator>
  <cp:lastModifiedBy>Siyu Deng</cp:lastModifiedBy>
  <cp:revision>294</cp:revision>
  <dcterms:created xsi:type="dcterms:W3CDTF">2022-11-07T03:06:08Z</dcterms:created>
  <dcterms:modified xsi:type="dcterms:W3CDTF">2024-07-31T14:48:42Z</dcterms:modified>
</cp:coreProperties>
</file>

<file path=docProps/thumbnail.jpeg>
</file>